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96" r:id="rId3"/>
    <p:sldId id="258" r:id="rId4"/>
    <p:sldId id="304" r:id="rId5"/>
    <p:sldId id="259" r:id="rId6"/>
    <p:sldId id="261" r:id="rId7"/>
    <p:sldId id="297" r:id="rId8"/>
    <p:sldId id="264" r:id="rId9"/>
    <p:sldId id="265" r:id="rId10"/>
    <p:sldId id="303" r:id="rId11"/>
    <p:sldId id="266" r:id="rId12"/>
    <p:sldId id="268" r:id="rId13"/>
    <p:sldId id="305" r:id="rId14"/>
    <p:sldId id="306" r:id="rId15"/>
    <p:sldId id="308" r:id="rId16"/>
    <p:sldId id="333" r:id="rId17"/>
    <p:sldId id="307" r:id="rId18"/>
    <p:sldId id="309" r:id="rId19"/>
    <p:sldId id="329" r:id="rId20"/>
    <p:sldId id="326" r:id="rId21"/>
    <p:sldId id="324" r:id="rId22"/>
    <p:sldId id="328" r:id="rId23"/>
    <p:sldId id="314" r:id="rId24"/>
    <p:sldId id="315" r:id="rId25"/>
    <p:sldId id="330" r:id="rId26"/>
    <p:sldId id="323" r:id="rId27"/>
    <p:sldId id="331" r:id="rId28"/>
    <p:sldId id="321" r:id="rId29"/>
    <p:sldId id="274" r:id="rId30"/>
    <p:sldId id="302" r:id="rId31"/>
    <p:sldId id="275" r:id="rId32"/>
    <p:sldId id="276" r:id="rId33"/>
    <p:sldId id="277" r:id="rId34"/>
    <p:sldId id="335" r:id="rId35"/>
    <p:sldId id="334" r:id="rId36"/>
    <p:sldId id="278" r:id="rId37"/>
    <p:sldId id="279" r:id="rId38"/>
    <p:sldId id="280" r:id="rId39"/>
    <p:sldId id="281"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1"/>
        </c:manualLayout>
      </c:layout>
      <c:pie3DChart>
        <c:varyColors val="1"/>
        <c:ser>
          <c:idx val="0"/>
          <c:order val="0"/>
          <c:tx>
            <c:strRef>
              <c:f>Φύλλο1!$B$1</c:f>
              <c:strCache>
                <c:ptCount val="1"/>
                <c:pt idx="0">
                  <c:v>Πολιτικά Ρεύματα</c:v>
                </c:pt>
              </c:strCache>
            </c:strRef>
          </c:tx>
          <c:explosion val="16"/>
          <c:dPt>
            <c:idx val="0"/>
            <c:bubble3D val="0"/>
            <c:explosion val="0"/>
          </c:dPt>
          <c:dPt>
            <c:idx val="2"/>
            <c:bubble3D val="0"/>
            <c:explosion val="0"/>
          </c:dPt>
          <c:dLbls>
            <c:dLbl>
              <c:idx val="0"/>
              <c:layout>
                <c:manualLayout>
                  <c:x val="2.2136429285634928E-2"/>
                  <c:y val="-5.503226249714944E-3"/>
                </c:manualLayout>
              </c:layout>
              <c:tx>
                <c:rich>
                  <a:bodyPr/>
                  <a:lstStyle/>
                  <a:p>
                    <a:r>
                      <a:rPr lang="el-GR" dirty="0"/>
                      <a:t>Η </a:t>
                    </a:r>
                    <a:r>
                      <a:rPr lang="el-GR" dirty="0" smtClean="0"/>
                      <a:t>Δεξιά</a:t>
                    </a:r>
                    <a:r>
                      <a:rPr lang="el-GR" baseline="0" dirty="0" smtClean="0"/>
                      <a:t> δεν επιθυμούσε </a:t>
                    </a:r>
                    <a:r>
                      <a:rPr lang="el-GR" dirty="0" smtClean="0"/>
                      <a:t>περαιτέρω μεταβολές του παλαιού καθεστώτος-αριστοκράτες και μεγαλοαστοί υποστηρικτές του βασιλιά</a:t>
                    </a:r>
                    <a:endParaRPr lang="el-GR" dirty="0"/>
                  </a:p>
                </c:rich>
              </c:tx>
              <c:showLegendKey val="0"/>
              <c:showVal val="0"/>
              <c:showCatName val="1"/>
              <c:showSerName val="0"/>
              <c:showPercent val="0"/>
              <c:showBubbleSize val="0"/>
            </c:dLbl>
            <c:dLbl>
              <c:idx val="1"/>
              <c:layout>
                <c:manualLayout>
                  <c:x val="-2.6206104604042176E-3"/>
                  <c:y val="-0.17000484475002076"/>
                </c:manualLayout>
              </c:layout>
              <c:tx>
                <c:rich>
                  <a:bodyPr/>
                  <a:lstStyle/>
                  <a:p>
                    <a:r>
                      <a:rPr lang="el-GR" dirty="0"/>
                      <a:t>Το </a:t>
                    </a:r>
                    <a:r>
                      <a:rPr lang="el-GR" dirty="0" smtClean="0"/>
                      <a:t>Κέντρο αποδεχόταν τη διατήρηση της μοναρχίας με συμμετοχή μεγαλοαστών</a:t>
                    </a:r>
                    <a:r>
                      <a:rPr lang="el-GR" baseline="0" dirty="0" smtClean="0"/>
                      <a:t> και ευγενών-Γιρονδίνοι</a:t>
                    </a:r>
                    <a:endParaRPr lang="el-GR" dirty="0"/>
                  </a:p>
                </c:rich>
              </c:tx>
              <c:showLegendKey val="0"/>
              <c:showVal val="0"/>
              <c:showCatName val="1"/>
              <c:showSerName val="0"/>
              <c:showPercent val="0"/>
              <c:showBubbleSize val="0"/>
            </c:dLbl>
            <c:dLbl>
              <c:idx val="2"/>
              <c:layout>
                <c:manualLayout>
                  <c:x val="9.354284709106396E-3"/>
                  <c:y val="1.5383596488008962E-2"/>
                </c:manualLayout>
              </c:layout>
              <c:tx>
                <c:rich>
                  <a:bodyPr/>
                  <a:lstStyle/>
                  <a:p>
                    <a:r>
                      <a:rPr lang="el-GR" dirty="0" smtClean="0"/>
                      <a:t>Η Αριστερά</a:t>
                    </a:r>
                  </a:p>
                  <a:p>
                    <a:r>
                      <a:rPr lang="el-GR" dirty="0" smtClean="0"/>
                      <a:t>Οραματιζόταν ένα πολίτευμα σαν το αμερικανικό- </a:t>
                    </a:r>
                    <a:endParaRPr lang="en-US" dirty="0" smtClean="0"/>
                  </a:p>
                  <a:p>
                    <a:r>
                      <a:rPr lang="el-GR" dirty="0" smtClean="0"/>
                      <a:t>Ιακωβίνοι </a:t>
                    </a:r>
                    <a:endParaRPr lang="el-GR" dirty="0"/>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Φύλλο1!$A$2:$A$4</c:f>
              <c:strCache>
                <c:ptCount val="3"/>
                <c:pt idx="0">
                  <c:v>Η Δεξια</c:v>
                </c:pt>
                <c:pt idx="1">
                  <c:v>Το Κέντρο</c:v>
                </c:pt>
                <c:pt idx="2">
                  <c:v>Η Αριστερά</c:v>
                </c:pt>
              </c:strCache>
            </c:strRef>
          </c:cat>
          <c:val>
            <c:numRef>
              <c:f>Φύλλο1!$B$2:$B$4</c:f>
              <c:numCache>
                <c:formatCode>General</c:formatCode>
                <c:ptCount val="3"/>
                <c:pt idx="0">
                  <c:v>8</c:v>
                </c:pt>
                <c:pt idx="1">
                  <c:v>8</c:v>
                </c:pt>
                <c:pt idx="2">
                  <c:v>8</c:v>
                </c:pt>
              </c:numCache>
            </c:numRef>
          </c:val>
        </c:ser>
        <c:ser>
          <c:idx val="1"/>
          <c:order val="1"/>
          <c:tx>
            <c:strRef>
              <c:f>Φύλλο1!$C$1</c:f>
              <c:strCache>
                <c:ptCount val="1"/>
                <c:pt idx="0">
                  <c:v>Στήλη1</c:v>
                </c:pt>
              </c:strCache>
            </c:strRef>
          </c:tx>
          <c:cat>
            <c:strRef>
              <c:f>Φύλλο1!$A$2:$A$4</c:f>
              <c:strCache>
                <c:ptCount val="3"/>
                <c:pt idx="0">
                  <c:v>Η Δεξια</c:v>
                </c:pt>
                <c:pt idx="1">
                  <c:v>Το Κέντρο</c:v>
                </c:pt>
                <c:pt idx="2">
                  <c:v>Η Αριστερά</c:v>
                </c:pt>
              </c:strCache>
            </c:strRef>
          </c:cat>
          <c:val>
            <c:numRef>
              <c:f>Φύλλο1!$C$2:$C$4</c:f>
              <c:numCache>
                <c:formatCode>General</c:formatCode>
                <c:ptCount val="3"/>
                <c:pt idx="0">
                  <c:v>0</c:v>
                </c:pt>
                <c:pt idx="1">
                  <c:v>0</c:v>
                </c:pt>
                <c:pt idx="2">
                  <c:v>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l-G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0.71429</cdr:x>
      <cdr:y>0.25342</cdr:y>
    </cdr:from>
    <cdr:to>
      <cdr:x>0.91903</cdr:x>
      <cdr:y>0.37161</cdr:y>
    </cdr:to>
    <cdr:cxnSp macro="">
      <cdr:nvCxnSpPr>
        <cdr:cNvPr id="5" name="Ευθύγραμμο βέλος σύνδεσης 4"/>
        <cdr:cNvCxnSpPr/>
      </cdr:nvCxnSpPr>
      <cdr:spPr>
        <a:xfrm xmlns:a="http://schemas.openxmlformats.org/drawingml/2006/main" flipH="1">
          <a:off x="4320480" y="883923"/>
          <a:ext cx="1238404" cy="41222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0.58163</cdr:x>
      <cdr:y>0.73438</cdr:y>
    </cdr:from>
    <cdr:to>
      <cdr:x>0.81633</cdr:x>
      <cdr:y>0.875</cdr:y>
    </cdr:to>
    <cdr:cxnSp macro="">
      <cdr:nvCxnSpPr>
        <cdr:cNvPr id="8" name="Ευθύγραμμο βέλος σύνδεσης 7"/>
        <cdr:cNvCxnSpPr/>
      </cdr:nvCxnSpPr>
      <cdr:spPr>
        <a:xfrm xmlns:a="http://schemas.openxmlformats.org/drawingml/2006/main" flipH="1" flipV="1">
          <a:off x="4104456" y="3384376"/>
          <a:ext cx="1656184" cy="648072"/>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0.79167</cdr:x>
      <cdr:y>0</cdr:y>
    </cdr:from>
    <cdr:to>
      <cdr:x>1</cdr:x>
      <cdr:y>0.59211</cdr:y>
    </cdr:to>
    <cdr:sp macro="" textlink="">
      <cdr:nvSpPr>
        <cdr:cNvPr id="16" name="TextBox 15"/>
        <cdr:cNvSpPr txBox="1"/>
      </cdr:nvSpPr>
      <cdr:spPr>
        <a:xfrm xmlns:a="http://schemas.openxmlformats.org/drawingml/2006/main">
          <a:off x="6954802" y="0"/>
          <a:ext cx="1830174" cy="34109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l-G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02FE5-D9E6-4775-8C44-A52693764E7C}" type="datetimeFigureOut">
              <a:rPr lang="el-GR" smtClean="0"/>
              <a:t>11/1/2015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06F67-AD84-4C19-9F2F-B6D6271C069A}" type="slidenum">
              <a:rPr lang="el-GR" smtClean="0"/>
              <a:t>‹#›</a:t>
            </a:fld>
            <a:endParaRPr lang="el-GR"/>
          </a:p>
        </p:txBody>
      </p:sp>
    </p:spTree>
    <p:extLst>
      <p:ext uri="{BB962C8B-B14F-4D97-AF65-F5344CB8AC3E}">
        <p14:creationId xmlns:p14="http://schemas.microsoft.com/office/powerpoint/2010/main" val="120515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dirty="0" smtClean="0">
                <a:solidFill>
                  <a:schemeClr val="tx1"/>
                </a:solidFill>
                <a:effectLst/>
                <a:latin typeface="+mn-lt"/>
                <a:ea typeface="+mn-ea"/>
                <a:cs typeface="+mn-cs"/>
              </a:rPr>
              <a:t>χ</a:t>
            </a:r>
            <a:endParaRPr lang="el-GR" dirty="0"/>
          </a:p>
        </p:txBody>
      </p:sp>
      <p:sp>
        <p:nvSpPr>
          <p:cNvPr id="4" name="Θέση αριθμού διαφάνειας 3"/>
          <p:cNvSpPr>
            <a:spLocks noGrp="1"/>
          </p:cNvSpPr>
          <p:nvPr>
            <p:ph type="sldNum" sz="quarter" idx="10"/>
          </p:nvPr>
        </p:nvSpPr>
        <p:spPr/>
        <p:txBody>
          <a:bodyPr/>
          <a:lstStyle/>
          <a:p>
            <a:fld id="{16C06F67-AD84-4C19-9F2F-B6D6271C069A}" type="slidenum">
              <a:rPr lang="el-GR" smtClean="0"/>
              <a:t>22</a:t>
            </a:fld>
            <a:endParaRPr lang="el-GR"/>
          </a:p>
        </p:txBody>
      </p:sp>
    </p:spTree>
    <p:extLst>
      <p:ext uri="{BB962C8B-B14F-4D97-AF65-F5344CB8AC3E}">
        <p14:creationId xmlns:p14="http://schemas.microsoft.com/office/powerpoint/2010/main" val="178351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8C29269-E490-45F1-B83A-7548DE85B47C}"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8996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8C29269-E490-45F1-B83A-7548DE85B47C}"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166542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8C29269-E490-45F1-B83A-7548DE85B47C}"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400862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8C29269-E490-45F1-B83A-7548DE85B47C}"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131896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8C29269-E490-45F1-B83A-7548DE85B47C}"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39702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8C29269-E490-45F1-B83A-7548DE85B47C}"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318427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8C29269-E490-45F1-B83A-7548DE85B47C}" type="datetimeFigureOut">
              <a:rPr lang="el-GR" smtClean="0"/>
              <a:t>11/1/2015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947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8C29269-E490-45F1-B83A-7548DE85B47C}" type="datetimeFigureOut">
              <a:rPr lang="el-GR" smtClean="0"/>
              <a:t>11/1/2015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53887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8C29269-E490-45F1-B83A-7548DE85B47C}" type="datetimeFigureOut">
              <a:rPr lang="el-GR" smtClean="0"/>
              <a:t>11/1/2015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4283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8C29269-E490-45F1-B83A-7548DE85B47C}"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61551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8C29269-E490-45F1-B83A-7548DE85B47C}"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0F2C94-5F2A-412F-8F98-EB5BD830D31C}" type="slidenum">
              <a:rPr lang="el-GR" smtClean="0"/>
              <a:t>‹#›</a:t>
            </a:fld>
            <a:endParaRPr lang="el-GR"/>
          </a:p>
        </p:txBody>
      </p:sp>
    </p:spTree>
    <p:extLst>
      <p:ext uri="{BB962C8B-B14F-4D97-AF65-F5344CB8AC3E}">
        <p14:creationId xmlns:p14="http://schemas.microsoft.com/office/powerpoint/2010/main" val="71426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29269-E490-45F1-B83A-7548DE85B47C}" type="datetimeFigureOut">
              <a:rPr lang="el-GR" smtClean="0"/>
              <a:t>11/1/2015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F2C94-5F2A-412F-8F98-EB5BD830D31C}" type="slidenum">
              <a:rPr lang="el-GR" smtClean="0"/>
              <a:t>‹#›</a:t>
            </a:fld>
            <a:endParaRPr lang="el-GR"/>
          </a:p>
        </p:txBody>
      </p:sp>
    </p:spTree>
    <p:extLst>
      <p:ext uri="{BB962C8B-B14F-4D97-AF65-F5344CB8AC3E}">
        <p14:creationId xmlns:p14="http://schemas.microsoft.com/office/powerpoint/2010/main" val="106777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el.wikipedia.org/wiki/%CE%A3%CF%84%CF%81%CE%B1%CF%83%CE%B2%CE%BF%CF%8D%CF%81%CE%B3%CE%BF" TargetMode="External"/><Relationship Id="rId7" Type="http://schemas.openxmlformats.org/officeDocument/2006/relationships/image" Target="../media/image34.jpeg"/><Relationship Id="rId2" Type="http://schemas.openxmlformats.org/officeDocument/2006/relationships/hyperlink" Target="http://el.wikipedia.org/wiki/%CE%9A%CE%BB%CE%BF%CE%BD%CF%84_%CE%96%CE%BF%CE%B6%CE%AD%CF%86_%CE%A1%CE%BF%CF%85%CE%B6%CE%AD_%CE%BD%CF%84%CE%B5_%CE%9B%CE%B9%CE%BB" TargetMode="External"/><Relationship Id="rId1" Type="http://schemas.openxmlformats.org/officeDocument/2006/relationships/slideLayout" Target="../slideLayouts/slideLayout4.xml"/><Relationship Id="rId6" Type="http://schemas.openxmlformats.org/officeDocument/2006/relationships/hyperlink" Target="http://el.wikipedia.org/wiki/%CE%9C%CE%B1%CF%83%CF%83%CE%B1%CE%BB%CE%AF%CE%B1" TargetMode="External"/><Relationship Id="rId5" Type="http://schemas.openxmlformats.org/officeDocument/2006/relationships/hyperlink" Target="http://el.wikipedia.org/wiki/1792" TargetMode="External"/><Relationship Id="rId4" Type="http://schemas.openxmlformats.org/officeDocument/2006/relationships/hyperlink" Target="http://el.wikipedia.org/wiki/17_%CE%91%CF%80%CF%81%CE%B9%CE%BB%CE%AF%CE%BF%CF%85"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a:t>
            </a:r>
            <a:r>
              <a:rPr lang="en-US" dirty="0" smtClean="0"/>
              <a:t> </a:t>
            </a:r>
            <a:r>
              <a:rPr lang="el-GR" dirty="0" smtClean="0"/>
              <a:t>έκρηξη και η εξέλιξη της Γαλλικής Επανάστασης 1789-1794</a:t>
            </a:r>
            <a:endParaRPr lang="el-GR" dirty="0"/>
          </a:p>
        </p:txBody>
      </p:sp>
      <p:pic>
        <p:nvPicPr>
          <p:cNvPr id="4" name="Θέση περιεχομένου 3" descr="3. η έκρηξη και η εξέλιξη της γαλλικής επανάστασης (1789 1794)"/>
          <p:cNvPicPr>
            <a:picLocks noGrp="1"/>
          </p:cNvPicPr>
          <p:nvPr>
            <p:ph sz="half" idx="1"/>
          </p:nvPr>
        </p:nvPicPr>
        <p:blipFill rotWithShape="1">
          <a:blip r:embed="rId2">
            <a:extLst>
              <a:ext uri="{28A0092B-C50C-407E-A947-70E740481C1C}">
                <a14:useLocalDpi xmlns:a14="http://schemas.microsoft.com/office/drawing/2010/main" val="0"/>
              </a:ext>
            </a:extLst>
          </a:blip>
          <a:srcRect l="24015" t="29034" r="26513" b="20716"/>
          <a:stretch/>
        </p:blipFill>
        <p:spPr bwMode="auto">
          <a:xfrm>
            <a:off x="323528" y="1700808"/>
            <a:ext cx="3929158" cy="4270501"/>
          </a:xfrm>
          <a:prstGeom prst="rect">
            <a:avLst/>
          </a:prstGeom>
          <a:noFill/>
          <a:ln>
            <a:noFill/>
          </a:ln>
          <a:extLst>
            <a:ext uri="{53640926-AAD7-44D8-BBD7-CCE9431645EC}">
              <a14:shadowObscured xmlns:a14="http://schemas.microsoft.com/office/drawing/2010/main"/>
            </a:ext>
          </a:extLst>
        </p:spPr>
      </p:pic>
      <p:sp>
        <p:nvSpPr>
          <p:cNvPr id="7" name="Θέση περιεχομένου 6"/>
          <p:cNvSpPr>
            <a:spLocks noGrp="1"/>
          </p:cNvSpPr>
          <p:nvPr>
            <p:ph sz="half" idx="2"/>
          </p:nvPr>
        </p:nvSpPr>
        <p:spPr>
          <a:xfrm>
            <a:off x="4499992" y="1600200"/>
            <a:ext cx="4464496" cy="4525963"/>
          </a:xfrm>
        </p:spPr>
        <p:txBody>
          <a:bodyPr>
            <a:normAutofit/>
          </a:bodyPr>
          <a:lstStyle/>
          <a:p>
            <a:pPr marL="0" indent="0">
              <a:buNone/>
            </a:pPr>
            <a:r>
              <a:rPr lang="en-US" dirty="0" smtClean="0"/>
              <a:t>“</a:t>
            </a:r>
            <a:r>
              <a:rPr lang="en-US" sz="2400" i="1" dirty="0" smtClean="0"/>
              <a:t>It was the best of times,</a:t>
            </a:r>
          </a:p>
          <a:p>
            <a:pPr marL="0" indent="0">
              <a:buNone/>
            </a:pPr>
            <a:r>
              <a:rPr lang="en-US" sz="2400" i="1" dirty="0" smtClean="0"/>
              <a:t>It was the worst of times,</a:t>
            </a:r>
          </a:p>
          <a:p>
            <a:pPr marL="0" indent="0">
              <a:buNone/>
            </a:pPr>
            <a:r>
              <a:rPr lang="en-US" sz="2400" i="1" dirty="0" smtClean="0"/>
              <a:t>It was the age of wisdom,</a:t>
            </a:r>
          </a:p>
          <a:p>
            <a:pPr marL="0" indent="0">
              <a:buNone/>
            </a:pPr>
            <a:r>
              <a:rPr lang="en-US" sz="2400" i="1" dirty="0" smtClean="0"/>
              <a:t>It was the age of foolishness,</a:t>
            </a:r>
          </a:p>
          <a:p>
            <a:pPr marL="0" indent="0">
              <a:buNone/>
            </a:pPr>
            <a:r>
              <a:rPr lang="en-US" sz="2400" i="1" dirty="0" smtClean="0"/>
              <a:t>It was the epoch of belief,</a:t>
            </a:r>
          </a:p>
          <a:p>
            <a:pPr marL="0" indent="0">
              <a:buNone/>
            </a:pPr>
            <a:r>
              <a:rPr lang="en-US" sz="2400" i="1" dirty="0" smtClean="0"/>
              <a:t>It was the epoch of incredulity”</a:t>
            </a:r>
          </a:p>
          <a:p>
            <a:pPr marL="0" indent="0">
              <a:buNone/>
            </a:pPr>
            <a:r>
              <a:rPr lang="en-US" dirty="0" smtClean="0"/>
              <a:t>Charles </a:t>
            </a:r>
            <a:r>
              <a:rPr lang="en-US" dirty="0" err="1" smtClean="0"/>
              <a:t>Dicens</a:t>
            </a:r>
            <a:endParaRPr lang="en-US" dirty="0" smtClean="0"/>
          </a:p>
          <a:p>
            <a:pPr marL="0" indent="0">
              <a:buNone/>
            </a:pPr>
            <a:r>
              <a:rPr lang="en-US" dirty="0" smtClean="0"/>
              <a:t>A Tale of two Cities</a:t>
            </a:r>
            <a:endParaRPr lang="el-GR" dirty="0"/>
          </a:p>
        </p:txBody>
      </p:sp>
    </p:spTree>
    <p:extLst>
      <p:ext uri="{BB962C8B-B14F-4D97-AF65-F5344CB8AC3E}">
        <p14:creationId xmlns:p14="http://schemas.microsoft.com/office/powerpoint/2010/main" val="3115989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http://image.slidesharecdn.com/random-120925102759-phpapp02/95/3-7-638.jpg?cb=1411407359"/>
          <p:cNvPicPr>
            <a:picLocks noGrp="1"/>
          </p:cNvPicPr>
          <p:nvPr>
            <p:ph type="pic" idx="1"/>
          </p:nvPr>
        </p:nvPicPr>
        <p:blipFill rotWithShape="1">
          <a:blip r:embed="rId2">
            <a:extLst>
              <a:ext uri="{28A0092B-C50C-407E-A947-70E740481C1C}">
                <a14:useLocalDpi xmlns:a14="http://schemas.microsoft.com/office/drawing/2010/main" val="0"/>
              </a:ext>
            </a:extLst>
          </a:blip>
          <a:srcRect l="12787" t="9729" r="18021" b="26701"/>
          <a:stretch/>
        </p:blipFill>
        <p:spPr bwMode="auto">
          <a:xfrm>
            <a:off x="1115616" y="260648"/>
            <a:ext cx="6552728" cy="5472608"/>
          </a:xfrm>
          <a:prstGeom prst="rect">
            <a:avLst/>
          </a:prstGeom>
          <a:noFill/>
          <a:ln>
            <a:noFill/>
          </a:ln>
          <a:extLst>
            <a:ext uri="{53640926-AAD7-44D8-BBD7-CCE9431645EC}">
              <a14:shadowObscured xmlns:a14="http://schemas.microsoft.com/office/drawing/2010/main"/>
            </a:ext>
          </a:extLst>
        </p:spPr>
      </p:pic>
      <p:sp>
        <p:nvSpPr>
          <p:cNvPr id="5" name="Θέση κειμένου 4"/>
          <p:cNvSpPr>
            <a:spLocks noGrp="1"/>
          </p:cNvSpPr>
          <p:nvPr>
            <p:ph type="body" sz="half" idx="2"/>
          </p:nvPr>
        </p:nvSpPr>
        <p:spPr>
          <a:xfrm>
            <a:off x="1792288" y="5877272"/>
            <a:ext cx="5486400" cy="294928"/>
          </a:xfrm>
        </p:spPr>
        <p:txBody>
          <a:bodyPr>
            <a:normAutofit lnSpcReduction="10000"/>
          </a:bodyPr>
          <a:lstStyle/>
          <a:p>
            <a:r>
              <a:rPr lang="el-GR" dirty="0"/>
              <a:t>Χαρακτικό με τη Γενική Συνέλευση των </a:t>
            </a:r>
            <a:r>
              <a:rPr lang="el-GR" dirty="0" smtClean="0"/>
              <a:t>Τριών Τάξεων</a:t>
            </a:r>
            <a:endParaRPr lang="el-GR" dirty="0"/>
          </a:p>
        </p:txBody>
      </p:sp>
    </p:spTree>
    <p:extLst>
      <p:ext uri="{BB962C8B-B14F-4D97-AF65-F5344CB8AC3E}">
        <p14:creationId xmlns:p14="http://schemas.microsoft.com/office/powerpoint/2010/main" val="2944558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γεγονότα της Γαλλικής Επανάστασης</a:t>
            </a:r>
            <a:endParaRPr lang="el-GR" dirty="0"/>
          </a:p>
        </p:txBody>
      </p:sp>
      <p:sp>
        <p:nvSpPr>
          <p:cNvPr id="5" name="Θέση περιεχομένου 4"/>
          <p:cNvSpPr>
            <a:spLocks noGrp="1"/>
          </p:cNvSpPr>
          <p:nvPr>
            <p:ph idx="1"/>
          </p:nvPr>
        </p:nvSpPr>
        <p:spPr/>
        <p:txBody>
          <a:bodyPr>
            <a:normAutofit/>
          </a:bodyPr>
          <a:lstStyle/>
          <a:p>
            <a:r>
              <a:rPr lang="el-GR" sz="2800" dirty="0" smtClean="0"/>
              <a:t>Αντίδραση των εκπροσώπων της Τρίτης τάξης	</a:t>
            </a:r>
            <a:r>
              <a:rPr lang="el-GR" sz="2800" dirty="0" err="1" smtClean="0"/>
              <a:t>αυτοανακήρυξη</a:t>
            </a:r>
            <a:r>
              <a:rPr lang="el-GR" sz="2800" dirty="0" smtClean="0"/>
              <a:t>  σε εθνοσυνέλευση</a:t>
            </a:r>
          </a:p>
          <a:p>
            <a:r>
              <a:rPr lang="el-GR" sz="2800" dirty="0" smtClean="0"/>
              <a:t>Επιχείρημα: Εκπρόσωποι του 90% του γαλλικού λαού</a:t>
            </a:r>
          </a:p>
          <a:p>
            <a:r>
              <a:rPr lang="el-GR" sz="2800" dirty="0" smtClean="0"/>
              <a:t>Άρνηση του βασιλιά να τους αναγνωρίσει			διαταγή για κλείσιμο της αίθουσας</a:t>
            </a:r>
          </a:p>
          <a:p>
            <a:r>
              <a:rPr lang="el-GR" sz="2800" dirty="0" smtClean="0"/>
              <a:t>20 Ιουνίου 1789: Συγκέντρωση εκπροσώπων της Τρίτης τάξης στην αίθουσα του Σφαιριστηρίου</a:t>
            </a:r>
          </a:p>
          <a:p>
            <a:pPr marL="0" indent="0">
              <a:buNone/>
            </a:pPr>
            <a:r>
              <a:rPr lang="el-GR" sz="2800" b="1" dirty="0" smtClean="0"/>
              <a:t>«όρκος του σφαιριστηρίου», απαίτηση για Σύνταγμα</a:t>
            </a:r>
          </a:p>
          <a:p>
            <a:endParaRPr lang="el-GR" sz="2800" dirty="0"/>
          </a:p>
        </p:txBody>
      </p:sp>
      <p:sp>
        <p:nvSpPr>
          <p:cNvPr id="6" name="Δεξιό βέλος 5"/>
          <p:cNvSpPr/>
          <p:nvPr/>
        </p:nvSpPr>
        <p:spPr>
          <a:xfrm>
            <a:off x="7661092" y="16745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εξιό βέλος 7"/>
          <p:cNvSpPr/>
          <p:nvPr/>
        </p:nvSpPr>
        <p:spPr>
          <a:xfrm>
            <a:off x="7171888" y="35467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Δεξιό βέλος 8"/>
          <p:cNvSpPr/>
          <p:nvPr/>
        </p:nvSpPr>
        <p:spPr>
          <a:xfrm>
            <a:off x="7740352" y="48972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18818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sz="3600" dirty="0" smtClean="0"/>
              <a:t>Ο «όρκος του σφαιριστηρίου». Σχέδιο του  1791του Γάλλου </a:t>
            </a:r>
            <a:r>
              <a:rPr lang="en-US" sz="3600" dirty="0" smtClean="0"/>
              <a:t>Jacques Louis David </a:t>
            </a:r>
            <a:endParaRPr lang="el-GR" sz="3600" dirty="0"/>
          </a:p>
        </p:txBody>
      </p:sp>
      <p:pic>
        <p:nvPicPr>
          <p:cNvPr id="7" name="Θέση περιεχομένου 6" descr="http://image.slidesharecdn.com/random-120925102759-phpapp02/95/3-9-638.jpg?cb=1411407359"/>
          <p:cNvPicPr>
            <a:picLocks noGrp="1"/>
          </p:cNvPicPr>
          <p:nvPr>
            <p:ph idx="1"/>
          </p:nvPr>
        </p:nvPicPr>
        <p:blipFill rotWithShape="1">
          <a:blip r:embed="rId2">
            <a:extLst>
              <a:ext uri="{28A0092B-C50C-407E-A947-70E740481C1C}">
                <a14:useLocalDpi xmlns:a14="http://schemas.microsoft.com/office/drawing/2010/main" val="0"/>
              </a:ext>
            </a:extLst>
          </a:blip>
          <a:srcRect l="8122" t="32938" r="20397" b="6235"/>
          <a:stretch/>
        </p:blipFill>
        <p:spPr bwMode="auto">
          <a:xfrm>
            <a:off x="1115616" y="1556792"/>
            <a:ext cx="7272807" cy="51125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284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γεγονότα της Γαλλικής Επανάστασης</a:t>
            </a:r>
            <a:endParaRPr lang="el-GR" dirty="0"/>
          </a:p>
        </p:txBody>
      </p:sp>
      <p:sp>
        <p:nvSpPr>
          <p:cNvPr id="3" name="Θέση περιεχομένου 2"/>
          <p:cNvSpPr>
            <a:spLocks noGrp="1"/>
          </p:cNvSpPr>
          <p:nvPr>
            <p:ph idx="1"/>
          </p:nvPr>
        </p:nvSpPr>
        <p:spPr/>
        <p:txBody>
          <a:bodyPr>
            <a:normAutofit/>
          </a:bodyPr>
          <a:lstStyle/>
          <a:p>
            <a:r>
              <a:rPr lang="el-GR" sz="2600" dirty="0" smtClean="0"/>
              <a:t>Όρκος των 577 μελών της Συνέλευσης			σύνταξη Συντάγματος </a:t>
            </a:r>
          </a:p>
          <a:p>
            <a:r>
              <a:rPr lang="el-GR" sz="2600" dirty="0" smtClean="0"/>
              <a:t>Προσπάθεια του Λουδοβίκου να αποτρέψει τη λήψη αποφάσεων</a:t>
            </a:r>
          </a:p>
          <a:p>
            <a:r>
              <a:rPr lang="el-GR" sz="2600" dirty="0" smtClean="0"/>
              <a:t>Συσπείρωση ευγενών και κληρικών στο πλευρό της Τρίτης Τάξης</a:t>
            </a:r>
          </a:p>
          <a:p>
            <a:r>
              <a:rPr lang="el-GR" sz="2600" dirty="0" err="1"/>
              <a:t>Αυτοανακήρυξη</a:t>
            </a:r>
            <a:r>
              <a:rPr lang="el-GR" sz="2600" dirty="0"/>
              <a:t> της Συνέλευσης σε </a:t>
            </a:r>
            <a:r>
              <a:rPr lang="el-GR" sz="2600" dirty="0" smtClean="0"/>
              <a:t>Συντακτική</a:t>
            </a:r>
          </a:p>
          <a:p>
            <a:r>
              <a:rPr lang="el-GR" sz="2600" dirty="0" smtClean="0"/>
              <a:t>Υποχώρηση Λουδοβίκου		   κίνηση τακτικής</a:t>
            </a:r>
            <a:endParaRPr lang="el-GR" sz="2600" dirty="0"/>
          </a:p>
          <a:p>
            <a:r>
              <a:rPr lang="el-GR" sz="2600" dirty="0" smtClean="0"/>
              <a:t>παρασκηνιακά συγκέντρωση στρατού για διάλυση της Εθνοσυνέλευσης</a:t>
            </a:r>
          </a:p>
          <a:p>
            <a:pPr marL="0" indent="0">
              <a:buNone/>
            </a:pPr>
            <a:endParaRPr lang="el-GR" sz="2600" dirty="0" smtClean="0"/>
          </a:p>
          <a:p>
            <a:endParaRPr lang="el-GR" dirty="0"/>
          </a:p>
        </p:txBody>
      </p:sp>
      <p:sp>
        <p:nvSpPr>
          <p:cNvPr id="4" name="Δεξιό βέλος 3"/>
          <p:cNvSpPr/>
          <p:nvPr/>
        </p:nvSpPr>
        <p:spPr>
          <a:xfrm>
            <a:off x="6084168" y="16444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a:off x="4283968" y="47251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εξιό βέλος 5"/>
          <p:cNvSpPr/>
          <p:nvPr/>
        </p:nvSpPr>
        <p:spPr>
          <a:xfrm>
            <a:off x="7586348" y="47251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83947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301006"/>
          </a:xfrm>
        </p:spPr>
        <p:txBody>
          <a:bodyPr>
            <a:normAutofit fontScale="90000"/>
          </a:bodyPr>
          <a:lstStyle/>
          <a:p>
            <a:r>
              <a:rPr lang="el-GR" dirty="0" smtClean="0"/>
              <a:t>Γεγονότα της Γαλλικής Επανάστασης</a:t>
            </a:r>
            <a:endParaRPr lang="el-GR" dirty="0"/>
          </a:p>
        </p:txBody>
      </p:sp>
      <p:sp>
        <p:nvSpPr>
          <p:cNvPr id="3" name="Θέση περιεχομένου 2"/>
          <p:cNvSpPr>
            <a:spLocks noGrp="1"/>
          </p:cNvSpPr>
          <p:nvPr>
            <p:ph idx="1"/>
          </p:nvPr>
        </p:nvSpPr>
        <p:spPr>
          <a:xfrm>
            <a:off x="0" y="1052736"/>
            <a:ext cx="9144000" cy="5805264"/>
          </a:xfrm>
        </p:spPr>
        <p:txBody>
          <a:bodyPr/>
          <a:lstStyle/>
          <a:p>
            <a:pPr marL="0" indent="0">
              <a:buNone/>
            </a:pPr>
            <a:r>
              <a:rPr lang="el-GR" sz="2000" dirty="0" smtClean="0"/>
              <a:t>Εξέγερση ενάντια στη βασιλική απολυταρχία</a:t>
            </a:r>
          </a:p>
          <a:p>
            <a:pPr>
              <a:buFont typeface="Wingdings" panose="05000000000000000000" pitchFamily="2" charset="2"/>
              <a:buChar char="Ø"/>
            </a:pPr>
            <a:r>
              <a:rPr lang="el-GR" sz="2000" dirty="0" smtClean="0"/>
              <a:t>14 Ιουλίου 1789: Επίθεση στη Βαστίλη</a:t>
            </a:r>
            <a:r>
              <a:rPr lang="en-US" sz="2000" dirty="0" smtClean="0"/>
              <a:t> (</a:t>
            </a:r>
            <a:r>
              <a:rPr lang="el-GR" sz="2000" dirty="0" smtClean="0"/>
              <a:t>φυλακή για πολιτικούς κρατούμενους-μισητό σύμβολο της απολυταρχίας) και κατάληψή της</a:t>
            </a:r>
          </a:p>
          <a:p>
            <a:pPr>
              <a:buFont typeface="Wingdings" panose="05000000000000000000" pitchFamily="2" charset="2"/>
              <a:buChar char="Ø"/>
            </a:pPr>
            <a:r>
              <a:rPr lang="el-GR" sz="2000" dirty="0" smtClean="0"/>
              <a:t>Η 14</a:t>
            </a:r>
            <a:r>
              <a:rPr lang="el-GR" sz="2000" baseline="30000" dirty="0" smtClean="0"/>
              <a:t>η</a:t>
            </a:r>
            <a:r>
              <a:rPr lang="el-GR" sz="2000" dirty="0" smtClean="0"/>
              <a:t> Ιουλίου εθνική γιορτή των Γάλλων</a:t>
            </a:r>
          </a:p>
          <a:p>
            <a:pPr>
              <a:buFont typeface="Wingdings" panose="05000000000000000000" pitchFamily="2" charset="2"/>
              <a:buChar char="Ø"/>
            </a:pPr>
            <a:r>
              <a:rPr lang="el-GR" sz="2000" dirty="0" smtClean="0"/>
              <a:t>Σύνθημα Επανάστασης: </a:t>
            </a:r>
            <a:r>
              <a:rPr lang="en-US" sz="2000" dirty="0" err="1" smtClean="0"/>
              <a:t>Liberte</a:t>
            </a:r>
            <a:r>
              <a:rPr lang="en-US" sz="2000" dirty="0" smtClean="0"/>
              <a:t>, </a:t>
            </a:r>
            <a:r>
              <a:rPr lang="en-US" sz="2000" dirty="0" err="1" smtClean="0"/>
              <a:t>egalite</a:t>
            </a:r>
            <a:r>
              <a:rPr lang="en-US" sz="2000" dirty="0" smtClean="0"/>
              <a:t>,</a:t>
            </a:r>
            <a:r>
              <a:rPr lang="el-GR" sz="2000" dirty="0" smtClean="0"/>
              <a:t> </a:t>
            </a:r>
            <a:r>
              <a:rPr lang="en-US" sz="2000" dirty="0" err="1" smtClean="0"/>
              <a:t>fraternite</a:t>
            </a:r>
            <a:r>
              <a:rPr lang="en-US" sz="2000" dirty="0" smtClean="0"/>
              <a:t> (</a:t>
            </a:r>
            <a:r>
              <a:rPr lang="el-GR" sz="2000" dirty="0" smtClean="0"/>
              <a:t>ελευθερία, ισότητα, αδελφοσύνη)</a:t>
            </a:r>
          </a:p>
          <a:p>
            <a:pPr marL="0" indent="0">
              <a:buNone/>
            </a:pPr>
            <a:endParaRPr lang="el-GR" dirty="0"/>
          </a:p>
        </p:txBody>
      </p:sp>
      <p:pic>
        <p:nvPicPr>
          <p:cNvPr id="5" name="Εικόνα 4" descr="http://image.slidesharecdn.com/random-130930130613-phpapp01/95/-14-638.jpg?cb=1380564445"/>
          <p:cNvPicPr/>
          <p:nvPr/>
        </p:nvPicPr>
        <p:blipFill rotWithShape="1">
          <a:blip r:embed="rId2">
            <a:extLst>
              <a:ext uri="{28A0092B-C50C-407E-A947-70E740481C1C}">
                <a14:useLocalDpi xmlns:a14="http://schemas.microsoft.com/office/drawing/2010/main" val="0"/>
              </a:ext>
            </a:extLst>
          </a:blip>
          <a:srcRect l="2888" r="51083" b="52156"/>
          <a:stretch/>
        </p:blipFill>
        <p:spPr bwMode="auto">
          <a:xfrm>
            <a:off x="107504" y="3389459"/>
            <a:ext cx="2788915" cy="2717236"/>
          </a:xfrm>
          <a:prstGeom prst="rect">
            <a:avLst/>
          </a:prstGeom>
          <a:noFill/>
          <a:ln>
            <a:noFill/>
          </a:ln>
          <a:extLst>
            <a:ext uri="{53640926-AAD7-44D8-BBD7-CCE9431645EC}">
              <a14:shadowObscured xmlns:a14="http://schemas.microsoft.com/office/drawing/2010/main"/>
            </a:ext>
          </a:extLst>
        </p:spPr>
      </p:pic>
      <p:pic>
        <p:nvPicPr>
          <p:cNvPr id="6" name="Εικόνα 5" descr="http://image.slidesharecdn.com/random-130930130613-phpapp01/95/-14-638.jpg?cb=1380564445"/>
          <p:cNvPicPr/>
          <p:nvPr/>
        </p:nvPicPr>
        <p:blipFill rotWithShape="1">
          <a:blip r:embed="rId2">
            <a:extLst>
              <a:ext uri="{28A0092B-C50C-407E-A947-70E740481C1C}">
                <a14:useLocalDpi xmlns:a14="http://schemas.microsoft.com/office/drawing/2010/main" val="0"/>
              </a:ext>
            </a:extLst>
          </a:blip>
          <a:srcRect l="51805" t="6010" r="5054" b="54080"/>
          <a:stretch/>
        </p:blipFill>
        <p:spPr bwMode="auto">
          <a:xfrm>
            <a:off x="6228184" y="3389459"/>
            <a:ext cx="2448272" cy="2717236"/>
          </a:xfrm>
          <a:prstGeom prst="rect">
            <a:avLst/>
          </a:prstGeom>
          <a:noFill/>
          <a:ln>
            <a:noFill/>
          </a:ln>
          <a:extLst>
            <a:ext uri="{53640926-AAD7-44D8-BBD7-CCE9431645EC}">
              <a14:shadowObscured xmlns:a14="http://schemas.microsoft.com/office/drawing/2010/main"/>
            </a:ext>
          </a:extLst>
        </p:spPr>
      </p:pic>
      <p:pic>
        <p:nvPicPr>
          <p:cNvPr id="7" name="Εικόνα 6" descr="http://image.slidesharecdn.com/random-130930130613-phpapp01/95/-14-638.jpg?cb=1380564445"/>
          <p:cNvPicPr/>
          <p:nvPr/>
        </p:nvPicPr>
        <p:blipFill rotWithShape="1">
          <a:blip r:embed="rId2">
            <a:extLst>
              <a:ext uri="{28A0092B-C50C-407E-A947-70E740481C1C}">
                <a14:useLocalDpi xmlns:a14="http://schemas.microsoft.com/office/drawing/2010/main" val="0"/>
              </a:ext>
            </a:extLst>
          </a:blip>
          <a:srcRect l="51805" t="49046" r="5054" b="9841"/>
          <a:stretch/>
        </p:blipFill>
        <p:spPr bwMode="auto">
          <a:xfrm>
            <a:off x="3131840" y="3389459"/>
            <a:ext cx="2808312" cy="27172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9769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648"/>
            <a:ext cx="8229600" cy="6480720"/>
          </a:xfrm>
        </p:spPr>
        <p:txBody>
          <a:bodyPr>
            <a:normAutofit fontScale="92500" lnSpcReduction="20000"/>
          </a:bodyPr>
          <a:lstStyle/>
          <a:p>
            <a:r>
              <a:rPr lang="el-GR" sz="2000" dirty="0"/>
              <a:t>Πρώτη Μαΐου κι απ’ τη Βαστίλη</a:t>
            </a:r>
            <a:br>
              <a:rPr lang="el-GR" sz="2000" dirty="0"/>
            </a:br>
            <a:r>
              <a:rPr lang="el-GR" sz="2000" dirty="0"/>
              <a:t>ξεκινάνε οι καρδιές των φοιτητών</a:t>
            </a:r>
            <a:br>
              <a:rPr lang="el-GR" sz="2000" dirty="0"/>
            </a:br>
            <a:r>
              <a:rPr lang="el-GR" sz="2000" dirty="0"/>
              <a:t>χίλιες σημαίες κόκκινες μαύρες</a:t>
            </a:r>
            <a:br>
              <a:rPr lang="el-GR" sz="2000" dirty="0"/>
            </a:br>
            <a:r>
              <a:rPr lang="el-GR" sz="2000" dirty="0"/>
              <a:t>Ο </a:t>
            </a:r>
            <a:r>
              <a:rPr lang="el-GR" sz="2000" dirty="0" err="1"/>
              <a:t>Φρεδερίκο</a:t>
            </a:r>
            <a:r>
              <a:rPr lang="el-GR" sz="2000" dirty="0"/>
              <a:t> η Κατρίν και η Σιμόν</a:t>
            </a:r>
            <a:br>
              <a:rPr lang="el-GR" sz="2000" dirty="0"/>
            </a:br>
            <a:r>
              <a:rPr lang="el-GR" sz="2000" dirty="0"/>
              <a:t/>
            </a:r>
            <a:br>
              <a:rPr lang="el-GR" sz="2000" dirty="0"/>
            </a:br>
            <a:r>
              <a:rPr lang="el-GR" sz="2000" dirty="0"/>
              <a:t>Μέσα στους δρόμους μέσα στο πλήθος</a:t>
            </a:r>
            <a:br>
              <a:rPr lang="el-GR" sz="2000" dirty="0"/>
            </a:br>
            <a:r>
              <a:rPr lang="el-GR" sz="2000" dirty="0"/>
              <a:t>τρέχω στους δρόμους ψάχνω στο πλήθος</a:t>
            </a:r>
            <a:br>
              <a:rPr lang="el-GR" sz="2000" dirty="0"/>
            </a:br>
            <a:r>
              <a:rPr lang="el-GR" sz="2000" dirty="0"/>
              <a:t>πού </a:t>
            </a:r>
            <a:r>
              <a:rPr lang="el-GR" sz="2000" dirty="0" err="1"/>
              <a:t>ειν</a:t>
            </a:r>
            <a:r>
              <a:rPr lang="el-GR" sz="2000" dirty="0"/>
              <a:t>’ το κορίτσι το κορίτσι που </a:t>
            </a:r>
            <a:r>
              <a:rPr lang="el-GR" sz="2000" dirty="0" smtClean="0"/>
              <a:t>αγαπώ		</a:t>
            </a:r>
            <a:r>
              <a:rPr lang="el-GR" sz="2000" dirty="0"/>
              <a:t/>
            </a:r>
            <a:br>
              <a:rPr lang="el-GR" sz="2000" dirty="0"/>
            </a:br>
            <a:r>
              <a:rPr lang="el-GR" sz="2000" dirty="0"/>
              <a:t/>
            </a:r>
            <a:br>
              <a:rPr lang="el-GR" sz="2000" dirty="0"/>
            </a:br>
            <a:r>
              <a:rPr lang="el-GR" sz="2000" dirty="0"/>
              <a:t>Πες μου Μαρία μήπως θυμάσαι</a:t>
            </a:r>
            <a:br>
              <a:rPr lang="el-GR" sz="2000" dirty="0"/>
            </a:br>
            <a:r>
              <a:rPr lang="el-GR" sz="2000" dirty="0"/>
              <a:t>κείνο το βράδυ που σε πήρα αγκαλιά</a:t>
            </a:r>
            <a:br>
              <a:rPr lang="el-GR" sz="2000" dirty="0"/>
            </a:br>
            <a:r>
              <a:rPr lang="el-GR" sz="2000" dirty="0"/>
              <a:t>Πρώτη Μαΐου, όπως και τώρα</a:t>
            </a:r>
            <a:br>
              <a:rPr lang="el-GR" sz="2000" dirty="0"/>
            </a:br>
            <a:r>
              <a:rPr lang="el-GR" sz="2000" dirty="0"/>
              <a:t>κι εγώ φιλούσα τα μακριά σου τα μαλλιά</a:t>
            </a:r>
            <a:br>
              <a:rPr lang="el-GR" sz="2000" dirty="0"/>
            </a:br>
            <a:r>
              <a:rPr lang="el-GR" sz="2000" dirty="0"/>
              <a:t/>
            </a:r>
            <a:br>
              <a:rPr lang="el-GR" sz="2000" dirty="0"/>
            </a:br>
            <a:r>
              <a:rPr lang="el-GR" sz="2000" dirty="0"/>
              <a:t>Μέσα στους δρόμους μέσα στο πλήθος</a:t>
            </a:r>
            <a:br>
              <a:rPr lang="el-GR" sz="2000" dirty="0"/>
            </a:br>
            <a:r>
              <a:rPr lang="el-GR" sz="2000" dirty="0"/>
              <a:t>τρέχω στους δρόμους ψάχνω στο πλήθος</a:t>
            </a:r>
            <a:br>
              <a:rPr lang="el-GR" sz="2000" dirty="0"/>
            </a:br>
            <a:r>
              <a:rPr lang="el-GR" sz="2000" dirty="0"/>
              <a:t>πού </a:t>
            </a:r>
            <a:r>
              <a:rPr lang="el-GR" sz="2000" dirty="0" err="1"/>
              <a:t>ειν</a:t>
            </a:r>
            <a:r>
              <a:rPr lang="el-GR" sz="2000" dirty="0"/>
              <a:t>’ το κορίτσι το κορίτσι που </a:t>
            </a:r>
            <a:r>
              <a:rPr lang="el-GR" sz="2000" dirty="0" smtClean="0"/>
              <a:t>αγαπώ	</a:t>
            </a:r>
            <a:r>
              <a:rPr lang="el-GR" sz="2000" dirty="0"/>
              <a:t/>
            </a:r>
            <a:br>
              <a:rPr lang="el-GR" sz="2000" dirty="0"/>
            </a:br>
            <a:r>
              <a:rPr lang="el-GR" sz="2000" dirty="0"/>
              <a:t/>
            </a:r>
            <a:br>
              <a:rPr lang="el-GR" sz="2000" dirty="0"/>
            </a:br>
            <a:r>
              <a:rPr lang="el-GR" sz="2000" dirty="0"/>
              <a:t>Πρώτη Μαΐου μαύρα τα ξένα</a:t>
            </a:r>
            <a:br>
              <a:rPr lang="el-GR" sz="2000" dirty="0"/>
            </a:br>
            <a:r>
              <a:rPr lang="el-GR" sz="2000" dirty="0"/>
              <a:t>κλείσε το τζάμι μην κρυώσει το </a:t>
            </a:r>
            <a:r>
              <a:rPr lang="el-GR" sz="2000" dirty="0" smtClean="0"/>
              <a:t>παιδί</a:t>
            </a:r>
          </a:p>
          <a:p>
            <a:pPr marL="0" indent="0">
              <a:buNone/>
            </a:pPr>
            <a:r>
              <a:rPr lang="el-GR" sz="2000" dirty="0" smtClean="0"/>
              <a:t>	Μάνου Λοΐζου «Πρώτη του Μάη»</a:t>
            </a:r>
            <a:endParaRPr lang="en-US" sz="2000" dirty="0" smtClean="0"/>
          </a:p>
          <a:p>
            <a:pPr marL="0" indent="0">
              <a:buNone/>
            </a:pPr>
            <a:r>
              <a:rPr lang="en-US" sz="2000" dirty="0" smtClean="0"/>
              <a:t>E</a:t>
            </a:r>
            <a:r>
              <a:rPr lang="el-GR" sz="2000" dirty="0" err="1" smtClean="0"/>
              <a:t>ρώτηση</a:t>
            </a:r>
            <a:r>
              <a:rPr lang="el-GR" sz="2000" dirty="0" smtClean="0"/>
              <a:t>: Σε ποιο γεγονός της Γαλλικής </a:t>
            </a:r>
            <a:r>
              <a:rPr lang="el-GR" sz="2000" dirty="0" err="1" smtClean="0"/>
              <a:t>επανά</a:t>
            </a:r>
            <a:r>
              <a:rPr lang="el-GR" sz="2000" dirty="0" smtClean="0"/>
              <a:t>-</a:t>
            </a:r>
          </a:p>
          <a:p>
            <a:pPr marL="0" indent="0">
              <a:buNone/>
            </a:pPr>
            <a:r>
              <a:rPr lang="el-GR" sz="2000" dirty="0" err="1"/>
              <a:t>σ</a:t>
            </a:r>
            <a:r>
              <a:rPr lang="el-GR" sz="2000" dirty="0" err="1" smtClean="0"/>
              <a:t>τασης</a:t>
            </a:r>
            <a:r>
              <a:rPr lang="el-GR" sz="2000" dirty="0" smtClean="0"/>
              <a:t> παραπέμπουν συνειρμικά οι στίχοι  του</a:t>
            </a:r>
          </a:p>
          <a:p>
            <a:pPr marL="0" indent="0">
              <a:buNone/>
            </a:pPr>
            <a:r>
              <a:rPr lang="el-GR" sz="2000" dirty="0" smtClean="0"/>
              <a:t> τραγουδιού;</a:t>
            </a:r>
          </a:p>
          <a:p>
            <a:pPr marL="0" indent="0">
              <a:buNone/>
            </a:pPr>
            <a:r>
              <a:rPr lang="el-GR" sz="2000" dirty="0" smtClean="0"/>
              <a:t>Σε μία παράγραφο αναπτύξτε το ιστορικό γεγονός.</a:t>
            </a:r>
          </a:p>
          <a:p>
            <a:pPr marL="0" indent="0">
              <a:buNone/>
            </a:pPr>
            <a:endParaRPr lang="el-GR" sz="2000" dirty="0"/>
          </a:p>
        </p:txBody>
      </p:sp>
      <p:pic>
        <p:nvPicPr>
          <p:cNvPr id="4" name="Εικόνα 3" descr="http://image.slidesharecdn.com/1789frenchrev-100321124801-phpapp01/95/-15-728.jpg?cb=1269193749"/>
          <p:cNvPicPr/>
          <p:nvPr/>
        </p:nvPicPr>
        <p:blipFill rotWithShape="1">
          <a:blip r:embed="rId2">
            <a:extLst>
              <a:ext uri="{28A0092B-C50C-407E-A947-70E740481C1C}">
                <a14:useLocalDpi xmlns:a14="http://schemas.microsoft.com/office/drawing/2010/main" val="0"/>
              </a:ext>
            </a:extLst>
          </a:blip>
          <a:srcRect l="5244" t="21205" r="53346" b="35395"/>
          <a:stretch/>
        </p:blipFill>
        <p:spPr bwMode="auto">
          <a:xfrm>
            <a:off x="5292080" y="276494"/>
            <a:ext cx="3312368" cy="2880320"/>
          </a:xfrm>
          <a:prstGeom prst="rect">
            <a:avLst/>
          </a:prstGeom>
          <a:noFill/>
          <a:ln>
            <a:noFill/>
          </a:ln>
          <a:extLst>
            <a:ext uri="{53640926-AAD7-44D8-BBD7-CCE9431645EC}">
              <a14:shadowObscured xmlns:a14="http://schemas.microsoft.com/office/drawing/2010/main"/>
            </a:ext>
          </a:extLst>
        </p:spPr>
      </p:pic>
      <p:pic>
        <p:nvPicPr>
          <p:cNvPr id="5" name="Εικόνα 4" descr="http://image.slidesharecdn.com/random-120925102759-phpapp02/95/3-12-638.jpg?cb=1411407359"/>
          <p:cNvPicPr/>
          <p:nvPr/>
        </p:nvPicPr>
        <p:blipFill rotWithShape="1">
          <a:blip r:embed="rId3">
            <a:extLst>
              <a:ext uri="{28A0092B-C50C-407E-A947-70E740481C1C}">
                <a14:useLocalDpi xmlns:a14="http://schemas.microsoft.com/office/drawing/2010/main" val="0"/>
              </a:ext>
            </a:extLst>
          </a:blip>
          <a:srcRect l="50902" t="34141" r="15524" b="35566"/>
          <a:stretch/>
        </p:blipFill>
        <p:spPr bwMode="auto">
          <a:xfrm>
            <a:off x="5580112" y="3717032"/>
            <a:ext cx="3240360" cy="29969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3205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Αντίδραση του Λουδοβίκου</a:t>
            </a:r>
            <a:endParaRPr lang="el-GR" dirty="0"/>
          </a:p>
        </p:txBody>
      </p:sp>
      <p:sp>
        <p:nvSpPr>
          <p:cNvPr id="3" name="Θέση περιεχομένου 2"/>
          <p:cNvSpPr>
            <a:spLocks noGrp="1"/>
          </p:cNvSpPr>
          <p:nvPr>
            <p:ph idx="1"/>
          </p:nvPr>
        </p:nvSpPr>
        <p:spPr>
          <a:xfrm>
            <a:off x="457200" y="1124744"/>
            <a:ext cx="8229600" cy="5544616"/>
          </a:xfrm>
        </p:spPr>
        <p:txBody>
          <a:bodyPr>
            <a:normAutofit/>
          </a:bodyPr>
          <a:lstStyle/>
          <a:p>
            <a:r>
              <a:rPr lang="el-GR" sz="2400" dirty="0" smtClean="0"/>
              <a:t>Αναγνώρισε την αντιπροσωπεία των επαναστατών</a:t>
            </a:r>
          </a:p>
          <a:p>
            <a:r>
              <a:rPr lang="el-GR" sz="2400" dirty="0" smtClean="0"/>
              <a:t>Στις 17 Ιουλίου επισκέφτηκε το Παρίσι και έβαλε στο καπέλο του την μπλε, κόκκινη, άσπρη κονκάρδα  που συμβόλιζε το τρίπτυχο «Ελευθερία, Ισότητα, Αδελφοσύνη»</a:t>
            </a:r>
          </a:p>
          <a:p>
            <a:r>
              <a:rPr lang="el-GR" sz="2400" dirty="0" smtClean="0"/>
              <a:t>Τα τρία αυτά χρώματα έγιναν το εθνικό σύμβολο της Γαλλίας και αποτυπώθηκαν στη γαλλική σημαία</a:t>
            </a:r>
          </a:p>
          <a:p>
            <a:endParaRPr lang="el-GR" sz="2400" dirty="0" smtClean="0"/>
          </a:p>
          <a:p>
            <a:pPr marL="0" indent="0">
              <a:buNone/>
            </a:pPr>
            <a:endParaRPr lang="el-GR" dirty="0"/>
          </a:p>
        </p:txBody>
      </p:sp>
      <p:pic>
        <p:nvPicPr>
          <p:cNvPr id="4" name="Εικόνα 3" descr="http://images.inewsgr.com/0/enas-grifos-paratiritikotitas-ebnefsmenos-apo-ti-galliki-epanastasi_S.jpg"/>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717032"/>
            <a:ext cx="4032448" cy="2808312"/>
          </a:xfrm>
          <a:prstGeom prst="rect">
            <a:avLst/>
          </a:prstGeom>
          <a:noFill/>
          <a:ln>
            <a:noFill/>
          </a:ln>
        </p:spPr>
      </p:pic>
    </p:spTree>
    <p:extLst>
      <p:ext uri="{BB962C8B-B14F-4D97-AF65-F5344CB8AC3E}">
        <p14:creationId xmlns:p14="http://schemas.microsoft.com/office/powerpoint/2010/main" val="606367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Συντακτική Συνέλευση</a:t>
            </a:r>
            <a:endParaRPr lang="el-GR" dirty="0"/>
          </a:p>
        </p:txBody>
      </p:sp>
      <p:sp>
        <p:nvSpPr>
          <p:cNvPr id="3" name="Θέση περιεχομένου 2"/>
          <p:cNvSpPr>
            <a:spLocks noGrp="1"/>
          </p:cNvSpPr>
          <p:nvPr>
            <p:ph idx="1"/>
          </p:nvPr>
        </p:nvSpPr>
        <p:spPr/>
        <p:txBody>
          <a:bodyPr>
            <a:normAutofit fontScale="92500" lnSpcReduction="20000"/>
          </a:bodyPr>
          <a:lstStyle/>
          <a:p>
            <a:pPr>
              <a:buFont typeface="Wingdings" panose="05000000000000000000" pitchFamily="2" charset="2"/>
              <a:buChar char="Ø"/>
            </a:pPr>
            <a:r>
              <a:rPr lang="el-GR" dirty="0" smtClean="0"/>
              <a:t>Ψήφισμα της Συνέλευσης για κατάργηση προνομίων</a:t>
            </a:r>
          </a:p>
          <a:p>
            <a:pPr>
              <a:buFont typeface="Wingdings" panose="05000000000000000000" pitchFamily="2" charset="2"/>
              <a:buChar char="Ø"/>
            </a:pPr>
            <a:r>
              <a:rPr lang="el-GR" dirty="0" smtClean="0"/>
              <a:t>4 Αυγούστου 1789 : Διακήρυξη των δικαιωμάτων του Ανθρώπου και του πολίτη</a:t>
            </a:r>
          </a:p>
          <a:p>
            <a:pPr marL="514350" indent="-514350">
              <a:buFont typeface="+mj-lt"/>
              <a:buAutoNum type="arabicPeriod"/>
            </a:pPr>
            <a:r>
              <a:rPr lang="el-GR" dirty="0" smtClean="0"/>
              <a:t>Οι άνθρωποι γεννιούνται και παραμένουν ελεύθεροι</a:t>
            </a:r>
          </a:p>
          <a:p>
            <a:pPr marL="514350" indent="-514350">
              <a:buFont typeface="+mj-lt"/>
              <a:buAutoNum type="arabicPeriod"/>
            </a:pPr>
            <a:r>
              <a:rPr lang="el-GR" dirty="0" smtClean="0"/>
              <a:t>Ελευθερία λόγου</a:t>
            </a:r>
          </a:p>
          <a:p>
            <a:pPr marL="514350" indent="-514350">
              <a:buFont typeface="+mj-lt"/>
              <a:buAutoNum type="arabicPeriod"/>
            </a:pPr>
            <a:r>
              <a:rPr lang="el-GR" smtClean="0"/>
              <a:t>Ανεξιθρησκία</a:t>
            </a:r>
            <a:endParaRPr lang="el-GR" dirty="0" smtClean="0"/>
          </a:p>
          <a:p>
            <a:pPr marL="514350" indent="-514350">
              <a:buFont typeface="+mj-lt"/>
              <a:buAutoNum type="arabicPeriod"/>
            </a:pPr>
            <a:r>
              <a:rPr lang="el-GR" dirty="0" smtClean="0"/>
              <a:t>Ελευθερία μετακίνησης</a:t>
            </a:r>
          </a:p>
          <a:p>
            <a:pPr marL="514350" indent="-514350">
              <a:buFont typeface="+mj-lt"/>
              <a:buAutoNum type="arabicPeriod"/>
            </a:pPr>
            <a:r>
              <a:rPr lang="el-GR" dirty="0" smtClean="0"/>
              <a:t>Ελευθερία των συναθροίσεων</a:t>
            </a:r>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a:p>
        </p:txBody>
      </p:sp>
    </p:spTree>
    <p:extLst>
      <p:ext uri="{BB962C8B-B14F-4D97-AF65-F5344CB8AC3E}">
        <p14:creationId xmlns:p14="http://schemas.microsoft.com/office/powerpoint/2010/main" val="2574526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dirty="0" smtClean="0"/>
              <a:t>Το κείμενο της Διακήρυξης (βασισμένο στις αρχές του Διαφωτισμού-κατάργηση όλων των προνομίων των ευγενών)</a:t>
            </a:r>
            <a:r>
              <a:rPr lang="el-GR" dirty="0" smtClean="0"/>
              <a:t> </a:t>
            </a:r>
            <a:endParaRPr lang="el-GR" dirty="0"/>
          </a:p>
        </p:txBody>
      </p:sp>
      <p:pic>
        <p:nvPicPr>
          <p:cNvPr id="4" name="Θέση περιεχομένου 3" descr="http://image.slidesharecdn.com/random-120610124517-phpapp01/95/-13-728.jpg?cb=1339350449"/>
          <p:cNvPicPr>
            <a:picLocks noGrp="1"/>
          </p:cNvPicPr>
          <p:nvPr>
            <p:ph idx="1"/>
          </p:nvPr>
        </p:nvPicPr>
        <p:blipFill rotWithShape="1">
          <a:blip r:embed="rId2">
            <a:extLst>
              <a:ext uri="{28A0092B-C50C-407E-A947-70E740481C1C}">
                <a14:useLocalDpi xmlns:a14="http://schemas.microsoft.com/office/drawing/2010/main" val="0"/>
              </a:ext>
            </a:extLst>
          </a:blip>
          <a:srcRect l="6871" t="19036" r="52080" b="10319"/>
          <a:stretch/>
        </p:blipFill>
        <p:spPr bwMode="auto">
          <a:xfrm>
            <a:off x="1403648" y="1340768"/>
            <a:ext cx="5184576" cy="55172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024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512168"/>
          </a:xfrm>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dirty="0" smtClean="0"/>
              <a:t>Γεγονότα της Γαλλικής Επανάστασης</a:t>
            </a:r>
            <a:br>
              <a:rPr lang="el-GR" dirty="0" smtClean="0"/>
            </a:br>
            <a:r>
              <a:rPr lang="el-GR" dirty="0" smtClean="0"/>
              <a:t/>
            </a:r>
            <a:br>
              <a:rPr lang="el-GR" dirty="0" smtClean="0"/>
            </a:br>
            <a:r>
              <a:rPr lang="el-GR" dirty="0"/>
              <a:t/>
            </a:r>
            <a:br>
              <a:rPr lang="el-GR" dirty="0"/>
            </a:br>
            <a:r>
              <a:rPr lang="el-GR" sz="2400" dirty="0" smtClean="0"/>
              <a:t>5 Οκτωβρίου 1789</a:t>
            </a:r>
            <a:br>
              <a:rPr lang="el-GR" sz="2400" dirty="0" smtClean="0"/>
            </a:br>
            <a:r>
              <a:rPr lang="el-GR" sz="2400" dirty="0" smtClean="0"/>
              <a:t>Σκίτσο του 1790 που απεικονίζει την πορεία των γυναικών προς τις Βερσαλλίες (προάστιο του </a:t>
            </a:r>
            <a:r>
              <a:rPr lang="el-GR" sz="2400" dirty="0"/>
              <a:t>Π</a:t>
            </a:r>
            <a:r>
              <a:rPr lang="el-GR" sz="2400" dirty="0" smtClean="0"/>
              <a:t>αρισιού, όπου βρισκόταν το παλάτι) για να ζητήσουν ψωμί από το βασιλιά. </a:t>
            </a:r>
            <a:endParaRPr lang="el-GR" dirty="0"/>
          </a:p>
        </p:txBody>
      </p:sp>
      <p:pic>
        <p:nvPicPr>
          <p:cNvPr id="4" name="Θέση περιεχομένου 3" descr="http://image.slidesharecdn.com/random-120925102759-phpapp02/95/3-15-638.jpg?cb=1411407359"/>
          <p:cNvPicPr>
            <a:picLocks noGrp="1"/>
          </p:cNvPicPr>
          <p:nvPr>
            <p:ph idx="1"/>
          </p:nvPr>
        </p:nvPicPr>
        <p:blipFill rotWithShape="1">
          <a:blip r:embed="rId2">
            <a:extLst>
              <a:ext uri="{28A0092B-C50C-407E-A947-70E740481C1C}">
                <a14:useLocalDpi xmlns:a14="http://schemas.microsoft.com/office/drawing/2010/main" val="0"/>
              </a:ext>
            </a:extLst>
          </a:blip>
          <a:srcRect l="3068" t="3125" r="11011" b="36288"/>
          <a:stretch/>
        </p:blipFill>
        <p:spPr bwMode="auto">
          <a:xfrm>
            <a:off x="1475656" y="3401616"/>
            <a:ext cx="6120680" cy="34563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6212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08112"/>
          </a:xfrm>
        </p:spPr>
        <p:txBody>
          <a:bodyPr>
            <a:normAutofit fontScale="90000"/>
          </a:bodyPr>
          <a:lstStyle/>
          <a:p>
            <a:r>
              <a:rPr lang="el-GR" dirty="0" smtClean="0"/>
              <a:t>Η κατάσταση της Γαλλίας πριν τη Γαλλική επανάσταση</a:t>
            </a:r>
            <a:endParaRPr lang="el-GR" dirty="0"/>
          </a:p>
        </p:txBody>
      </p:sp>
      <p:sp>
        <p:nvSpPr>
          <p:cNvPr id="5" name="Θέση περιεχομένου 4"/>
          <p:cNvSpPr>
            <a:spLocks noGrp="1"/>
          </p:cNvSpPr>
          <p:nvPr>
            <p:ph idx="1"/>
          </p:nvPr>
        </p:nvSpPr>
        <p:spPr>
          <a:xfrm>
            <a:off x="179512" y="1268760"/>
            <a:ext cx="8856984" cy="5400600"/>
          </a:xfrm>
        </p:spPr>
        <p:txBody>
          <a:bodyPr>
            <a:normAutofit/>
          </a:bodyPr>
          <a:lstStyle/>
          <a:p>
            <a:r>
              <a:rPr lang="el-GR" sz="2800" dirty="0" smtClean="0"/>
              <a:t>Γαλλία 		χώρα αγροτική</a:t>
            </a:r>
          </a:p>
          <a:p>
            <a:r>
              <a:rPr lang="el-GR" sz="2800" dirty="0" smtClean="0"/>
              <a:t>18</a:t>
            </a:r>
            <a:r>
              <a:rPr lang="el-GR" sz="2800" baseline="30000" dirty="0" smtClean="0"/>
              <a:t>ος</a:t>
            </a:r>
            <a:r>
              <a:rPr lang="el-GR" sz="2800" dirty="0" smtClean="0"/>
              <a:t> αι. ανάπτυξη εμπορίου		μετασχηματισμός της κοινωνίας</a:t>
            </a:r>
          </a:p>
          <a:p>
            <a:r>
              <a:rPr lang="el-GR" sz="2800" dirty="0" smtClean="0"/>
              <a:t>Γαλλική κοινωνία 		αριστοκρατική και φεουδαρχική</a:t>
            </a:r>
          </a:p>
          <a:p>
            <a:r>
              <a:rPr lang="el-GR" sz="2800" dirty="0" smtClean="0"/>
              <a:t>Πολλαπλασιασμός κρατικών δαπανών (σπατάλες αυλής-πόλεμοι) </a:t>
            </a:r>
          </a:p>
          <a:p>
            <a:r>
              <a:rPr lang="el-GR" sz="2800" dirty="0" smtClean="0"/>
              <a:t>Εκτόξευση του δημοσίου χρέους</a:t>
            </a:r>
          </a:p>
          <a:p>
            <a:r>
              <a:rPr lang="el-GR" sz="2800" dirty="0" smtClean="0"/>
              <a:t>Αποκλεισμός της τρίτης τάξης από τη λήψη των αποφάσεων</a:t>
            </a:r>
          </a:p>
          <a:p>
            <a:r>
              <a:rPr lang="el-GR" sz="2800" dirty="0" smtClean="0"/>
              <a:t>Πείνα του 1788-89 εξαιτίας του φοβερού χειμώνα</a:t>
            </a:r>
          </a:p>
          <a:p>
            <a:endParaRPr lang="el-GR" sz="2800" dirty="0" smtClean="0"/>
          </a:p>
          <a:p>
            <a:endParaRPr lang="el-GR" sz="2800" dirty="0" smtClean="0"/>
          </a:p>
          <a:p>
            <a:endParaRPr lang="el-GR" sz="2800" dirty="0" smtClean="0"/>
          </a:p>
          <a:p>
            <a:endParaRPr lang="el-GR" dirty="0" smtClean="0"/>
          </a:p>
          <a:p>
            <a:endParaRPr lang="el-GR" dirty="0" smtClean="0"/>
          </a:p>
          <a:p>
            <a:endParaRPr lang="el-GR" dirty="0" smtClean="0"/>
          </a:p>
          <a:p>
            <a:endParaRPr lang="el-GR" dirty="0"/>
          </a:p>
        </p:txBody>
      </p:sp>
      <p:sp>
        <p:nvSpPr>
          <p:cNvPr id="6" name="Δεξιό βέλος 5"/>
          <p:cNvSpPr/>
          <p:nvPr/>
        </p:nvSpPr>
        <p:spPr>
          <a:xfrm>
            <a:off x="4716016" y="17533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δοντωτό δεξιό βέλος 6"/>
          <p:cNvSpPr/>
          <p:nvPr/>
        </p:nvSpPr>
        <p:spPr>
          <a:xfrm>
            <a:off x="3432523" y="270892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δοντωτό δεξιό βέλος 7"/>
          <p:cNvSpPr/>
          <p:nvPr/>
        </p:nvSpPr>
        <p:spPr>
          <a:xfrm>
            <a:off x="1835696" y="126876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29907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792088"/>
          </a:xfrm>
        </p:spPr>
        <p:txBody>
          <a:bodyPr>
            <a:normAutofit/>
          </a:bodyPr>
          <a:lstStyle/>
          <a:p>
            <a:r>
              <a:rPr lang="el-GR" sz="3600" dirty="0" smtClean="0"/>
              <a:t>Πολιτικές εξελίξεις των ετών1789-1791 </a:t>
            </a:r>
            <a:endParaRPr lang="el-GR" sz="3600" dirty="0"/>
          </a:p>
        </p:txBody>
      </p:sp>
      <p:sp>
        <p:nvSpPr>
          <p:cNvPr id="3" name="Θέση περιεχομένου 2"/>
          <p:cNvSpPr>
            <a:spLocks noGrp="1"/>
          </p:cNvSpPr>
          <p:nvPr>
            <p:ph idx="1"/>
          </p:nvPr>
        </p:nvSpPr>
        <p:spPr>
          <a:xfrm>
            <a:off x="457200" y="1124744"/>
            <a:ext cx="8229600" cy="5616624"/>
          </a:xfrm>
        </p:spPr>
        <p:txBody>
          <a:bodyPr/>
          <a:lstStyle/>
          <a:p>
            <a:r>
              <a:rPr lang="el-GR" dirty="0" smtClean="0"/>
              <a:t>Οκτώβριος του 1789: Ο βασιλιάς και η οικογένειά του υπό την επιτήρηση των επαναστατών </a:t>
            </a:r>
            <a:endParaRPr lang="el-GR" dirty="0"/>
          </a:p>
        </p:txBody>
      </p:sp>
      <p:pic>
        <p:nvPicPr>
          <p:cNvPr id="4" name="Θέση περιεχομένου 6" descr="http://image.slidesharecdn.com/random-120610124517-phpapp01/95/-14-728.jpg?cb=1339350449"/>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204864"/>
            <a:ext cx="4680520" cy="4320480"/>
          </a:xfrm>
          <a:prstGeom prst="rect">
            <a:avLst/>
          </a:prstGeom>
          <a:noFill/>
          <a:ln>
            <a:noFill/>
          </a:ln>
        </p:spPr>
      </p:pic>
    </p:spTree>
    <p:extLst>
      <p:ext uri="{BB962C8B-B14F-4D97-AF65-F5344CB8AC3E}">
        <p14:creationId xmlns:p14="http://schemas.microsoft.com/office/powerpoint/2010/main" val="1571027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46940" y="332656"/>
            <a:ext cx="8645540" cy="6408712"/>
          </a:xfrm>
        </p:spPr>
        <p:txBody>
          <a:bodyPr>
            <a:normAutofit/>
          </a:bodyPr>
          <a:lstStyle/>
          <a:p>
            <a:pPr algn="just"/>
            <a:r>
              <a:rPr lang="el-GR" sz="2400" dirty="0" smtClean="0"/>
              <a:t>20 Ιουνίου 1791: Ο Λουδοβίκος συλλαμβάνεται, ενώ προσπαθούσε να φύγει έξω από τη Γαλλία.</a:t>
            </a:r>
          </a:p>
          <a:p>
            <a:pPr marL="0" indent="0" algn="just">
              <a:buNone/>
            </a:pPr>
            <a:r>
              <a:rPr lang="el-GR" sz="2400" dirty="0" smtClean="0"/>
              <a:t>     </a:t>
            </a:r>
          </a:p>
          <a:p>
            <a:pPr marL="0" indent="0" algn="just">
              <a:buNone/>
            </a:pPr>
            <a:r>
              <a:rPr lang="el-GR" sz="2400" dirty="0"/>
              <a:t>	</a:t>
            </a:r>
            <a:endParaRPr lang="el-GR" sz="2400" dirty="0" smtClean="0"/>
          </a:p>
          <a:p>
            <a:pPr marL="0" indent="0" algn="just">
              <a:buNone/>
            </a:pPr>
            <a:endParaRPr lang="el-GR" sz="2400" dirty="0"/>
          </a:p>
          <a:p>
            <a:pPr marL="0" indent="0" algn="just">
              <a:buNone/>
            </a:pPr>
            <a:r>
              <a:rPr lang="el-GR" sz="2400" dirty="0" smtClean="0"/>
              <a:t>	</a:t>
            </a:r>
            <a:r>
              <a:rPr lang="el-GR" sz="1600" dirty="0" smtClean="0"/>
              <a:t>Η σύλληψη του βασιλιά	</a:t>
            </a:r>
            <a:endParaRPr lang="el-GR" sz="2400" dirty="0" smtClean="0"/>
          </a:p>
          <a:p>
            <a:pPr lvl="8" algn="just"/>
            <a:r>
              <a:rPr lang="el-GR" sz="1600" dirty="0" smtClean="0"/>
              <a:t>                                  Η </a:t>
            </a:r>
            <a:r>
              <a:rPr lang="el-GR" sz="1600" dirty="0"/>
              <a:t>επιστροφή του</a:t>
            </a:r>
          </a:p>
          <a:p>
            <a:pPr lvl="8" algn="just"/>
            <a:endParaRPr lang="el-GR" sz="1600" dirty="0"/>
          </a:p>
          <a:p>
            <a:pPr marL="0" indent="0" algn="just">
              <a:buNone/>
            </a:pPr>
            <a:r>
              <a:rPr lang="el-GR" sz="2400" dirty="0" smtClean="0"/>
              <a:t>	</a:t>
            </a:r>
            <a:endParaRPr lang="el-GR" sz="2400" dirty="0"/>
          </a:p>
        </p:txBody>
      </p:sp>
      <p:pic>
        <p:nvPicPr>
          <p:cNvPr id="4" name="Θέση περιεχομένου 8" descr="http://image.slidesharecdn.com/random-120925102759-phpapp02/95/3-33-638.jpg?cb=1411407359"/>
          <p:cNvPicPr>
            <a:picLocks/>
          </p:cNvPicPr>
          <p:nvPr/>
        </p:nvPicPr>
        <p:blipFill rotWithShape="1">
          <a:blip r:embed="rId2">
            <a:extLst>
              <a:ext uri="{28A0092B-C50C-407E-A947-70E740481C1C}">
                <a14:useLocalDpi xmlns:a14="http://schemas.microsoft.com/office/drawing/2010/main" val="0"/>
              </a:ext>
            </a:extLst>
          </a:blip>
          <a:srcRect l="34476" t="4328" r="11192" b="43741"/>
          <a:stretch/>
        </p:blipFill>
        <p:spPr bwMode="auto">
          <a:xfrm>
            <a:off x="246940" y="2852935"/>
            <a:ext cx="3888432" cy="3744415"/>
          </a:xfrm>
          <a:prstGeom prst="rect">
            <a:avLst/>
          </a:prstGeom>
          <a:noFill/>
          <a:ln>
            <a:noFill/>
          </a:ln>
          <a:extLst>
            <a:ext uri="{53640926-AAD7-44D8-BBD7-CCE9431645EC}">
              <a14:shadowObscured xmlns:a14="http://schemas.microsoft.com/office/drawing/2010/main"/>
            </a:ext>
          </a:extLst>
        </p:spPr>
      </p:pic>
      <p:pic>
        <p:nvPicPr>
          <p:cNvPr id="5" name="Θέση περιεχομένου 9" descr="http://image.slidesharecdn.com/random-120925102759-phpapp02/95/3-33-638.jpg?cb=1411407359"/>
          <p:cNvPicPr>
            <a:picLocks/>
          </p:cNvPicPr>
          <p:nvPr/>
        </p:nvPicPr>
        <p:blipFill rotWithShape="1">
          <a:blip r:embed="rId2">
            <a:extLst>
              <a:ext uri="{28A0092B-C50C-407E-A947-70E740481C1C}">
                <a14:useLocalDpi xmlns:a14="http://schemas.microsoft.com/office/drawing/2010/main" val="0"/>
              </a:ext>
            </a:extLst>
          </a:blip>
          <a:srcRect l="7582" t="61789" r="61191" b="4071"/>
          <a:stretch/>
        </p:blipFill>
        <p:spPr bwMode="auto">
          <a:xfrm>
            <a:off x="4788024" y="3248979"/>
            <a:ext cx="3600400" cy="29523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6417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268760"/>
            <a:ext cx="8640960" cy="5400600"/>
          </a:xfrm>
        </p:spPr>
        <p:txBody>
          <a:bodyPr>
            <a:normAutofit/>
          </a:bodyPr>
          <a:lstStyle/>
          <a:p>
            <a:pPr marL="3657600" lvl="8" indent="0">
              <a:buNone/>
            </a:pPr>
            <a:endParaRPr lang="el-GR" sz="400" dirty="0"/>
          </a:p>
        </p:txBody>
      </p:sp>
      <p:sp>
        <p:nvSpPr>
          <p:cNvPr id="2" name="Τίτλος 1"/>
          <p:cNvSpPr>
            <a:spLocks noGrp="1"/>
          </p:cNvSpPr>
          <p:nvPr>
            <p:ph type="title"/>
          </p:nvPr>
        </p:nvSpPr>
        <p:spPr>
          <a:xfrm>
            <a:off x="457200" y="0"/>
            <a:ext cx="8229600" cy="908720"/>
          </a:xfrm>
        </p:spPr>
        <p:txBody>
          <a:bodyPr/>
          <a:lstStyle/>
          <a:p>
            <a:r>
              <a:rPr lang="el-GR" dirty="0" smtClean="0"/>
              <a:t>Συντακτική Συνέλευση</a:t>
            </a:r>
            <a:endParaRPr lang="el-GR" dirty="0"/>
          </a:p>
        </p:txBody>
      </p:sp>
      <p:graphicFrame>
        <p:nvGraphicFramePr>
          <p:cNvPr id="5" name="Γράφημα 4"/>
          <p:cNvGraphicFramePr/>
          <p:nvPr>
            <p:extLst>
              <p:ext uri="{D42A27DB-BD31-4B8C-83A1-F6EECF244321}">
                <p14:modId xmlns:p14="http://schemas.microsoft.com/office/powerpoint/2010/main" val="969932837"/>
              </p:ext>
            </p:extLst>
          </p:nvPr>
        </p:nvGraphicFramePr>
        <p:xfrm>
          <a:off x="179512" y="980728"/>
          <a:ext cx="8784976" cy="5688632"/>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Ευθύγραμμο βέλος σύνδεσης 7"/>
          <p:cNvCxnSpPr/>
          <p:nvPr/>
        </p:nvCxnSpPr>
        <p:spPr>
          <a:xfrm>
            <a:off x="2605509" y="2852936"/>
            <a:ext cx="108012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747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Λέσχες</a:t>
            </a:r>
            <a:endParaRPr lang="el-GR" dirty="0"/>
          </a:p>
        </p:txBody>
      </p:sp>
      <p:sp>
        <p:nvSpPr>
          <p:cNvPr id="3" name="Θέση περιεχομένου 2"/>
          <p:cNvSpPr>
            <a:spLocks noGrp="1"/>
          </p:cNvSpPr>
          <p:nvPr>
            <p:ph idx="1"/>
          </p:nvPr>
        </p:nvSpPr>
        <p:spPr>
          <a:xfrm>
            <a:off x="0" y="1196752"/>
            <a:ext cx="9144000" cy="5661248"/>
          </a:xfrm>
        </p:spPr>
        <p:txBody>
          <a:bodyPr>
            <a:normAutofit fontScale="92500" lnSpcReduction="10000"/>
          </a:bodyPr>
          <a:lstStyle/>
          <a:p>
            <a:r>
              <a:rPr lang="el-GR" dirty="0" smtClean="0"/>
              <a:t>Λέσχες = πολιτικές οργανώσεις</a:t>
            </a:r>
          </a:p>
          <a:p>
            <a:r>
              <a:rPr lang="el-GR" dirty="0" smtClean="0"/>
              <a:t>Λέσχη Ιακωβίνων</a:t>
            </a:r>
          </a:p>
          <a:p>
            <a:r>
              <a:rPr lang="el-GR" dirty="0" smtClean="0"/>
              <a:t>Λέσχη </a:t>
            </a:r>
            <a:r>
              <a:rPr lang="el-GR" dirty="0" err="1" smtClean="0"/>
              <a:t>Κορδελιέρων</a:t>
            </a:r>
            <a:endParaRPr lang="el-GR" dirty="0" smtClean="0"/>
          </a:p>
          <a:p>
            <a:r>
              <a:rPr lang="el-GR" dirty="0" smtClean="0"/>
              <a:t>Λέσχη </a:t>
            </a:r>
            <a:r>
              <a:rPr lang="en-US" dirty="0" smtClean="0"/>
              <a:t>Z(</a:t>
            </a:r>
            <a:r>
              <a:rPr lang="el-GR" dirty="0" smtClean="0"/>
              <a:t>Γ</a:t>
            </a:r>
            <a:r>
              <a:rPr lang="en-US" dirty="0" smtClean="0"/>
              <a:t>)</a:t>
            </a:r>
            <a:r>
              <a:rPr lang="el-GR" dirty="0" err="1" smtClean="0"/>
              <a:t>ιρονδίνων</a:t>
            </a:r>
            <a:r>
              <a:rPr lang="el-GR" dirty="0" smtClean="0"/>
              <a:t>	</a:t>
            </a:r>
          </a:p>
          <a:p>
            <a:r>
              <a:rPr lang="el-GR" dirty="0" smtClean="0"/>
              <a:t>Διάδοση πολιτικών απόψεων</a:t>
            </a:r>
          </a:p>
          <a:p>
            <a:r>
              <a:rPr lang="el-GR" dirty="0" smtClean="0"/>
              <a:t>Πολλαπλασιασμός πολιτικών </a:t>
            </a:r>
          </a:p>
          <a:p>
            <a:pPr marL="0" indent="0">
              <a:buNone/>
            </a:pPr>
            <a:r>
              <a:rPr lang="el-GR" dirty="0"/>
              <a:t>φ</a:t>
            </a:r>
            <a:r>
              <a:rPr lang="el-GR" dirty="0" smtClean="0"/>
              <a:t>υλλαδίων και εφημερίδων</a:t>
            </a:r>
            <a:endParaRPr lang="el-GR" dirty="0"/>
          </a:p>
          <a:p>
            <a:pPr marL="0" indent="0">
              <a:buNone/>
            </a:pPr>
            <a:endParaRPr lang="el-GR" dirty="0" smtClean="0"/>
          </a:p>
          <a:p>
            <a:pPr marL="3657600" lvl="8" indent="0">
              <a:buNone/>
            </a:pPr>
            <a:r>
              <a:rPr lang="el-GR" dirty="0" smtClean="0"/>
              <a:t>		</a:t>
            </a:r>
          </a:p>
          <a:p>
            <a:pPr marL="3657600" lvl="8" indent="0">
              <a:buNone/>
            </a:pPr>
            <a:r>
              <a:rPr lang="el-GR" dirty="0"/>
              <a:t>	</a:t>
            </a:r>
            <a:r>
              <a:rPr lang="el-GR" dirty="0" smtClean="0"/>
              <a:t>	</a:t>
            </a:r>
          </a:p>
          <a:p>
            <a:pPr marL="3657600" lvl="8" indent="0">
              <a:buNone/>
            </a:pPr>
            <a:r>
              <a:rPr lang="el-GR" dirty="0"/>
              <a:t>	</a:t>
            </a:r>
            <a:r>
              <a:rPr lang="el-GR" dirty="0" smtClean="0"/>
              <a:t>	</a:t>
            </a:r>
          </a:p>
          <a:p>
            <a:pPr marL="3657600" lvl="8" indent="0">
              <a:buNone/>
            </a:pPr>
            <a:r>
              <a:rPr lang="el-GR" dirty="0"/>
              <a:t>	</a:t>
            </a:r>
            <a:r>
              <a:rPr lang="el-GR" dirty="0" smtClean="0"/>
              <a:t>	</a:t>
            </a:r>
          </a:p>
          <a:p>
            <a:pPr marL="3657600" lvl="8" indent="0">
              <a:buNone/>
            </a:pPr>
            <a:endParaRPr lang="el-GR" dirty="0"/>
          </a:p>
        </p:txBody>
      </p:sp>
      <p:pic>
        <p:nvPicPr>
          <p:cNvPr id="4" name="Εικόνα 3" descr="http://image.slidesharecdn.com/random-120925102759-phpapp02/95/3-20-638.jpg?cb=1411407359"/>
          <p:cNvPicPr/>
          <p:nvPr/>
        </p:nvPicPr>
        <p:blipFill rotWithShape="1">
          <a:blip r:embed="rId2">
            <a:extLst>
              <a:ext uri="{28A0092B-C50C-407E-A947-70E740481C1C}">
                <a14:useLocalDpi xmlns:a14="http://schemas.microsoft.com/office/drawing/2010/main" val="0"/>
              </a:ext>
            </a:extLst>
          </a:blip>
          <a:srcRect l="5414" t="20917" r="39712" b="27873"/>
          <a:stretch/>
        </p:blipFill>
        <p:spPr bwMode="auto">
          <a:xfrm>
            <a:off x="5580112" y="1052736"/>
            <a:ext cx="3384376" cy="3168352"/>
          </a:xfrm>
          <a:prstGeom prst="rect">
            <a:avLst/>
          </a:prstGeom>
          <a:noFill/>
          <a:ln>
            <a:noFill/>
          </a:ln>
          <a:extLst>
            <a:ext uri="{53640926-AAD7-44D8-BBD7-CCE9431645EC}">
              <a14:shadowObscured xmlns:a14="http://schemas.microsoft.com/office/drawing/2010/main"/>
            </a:ext>
          </a:extLst>
        </p:spPr>
      </p:pic>
      <p:pic>
        <p:nvPicPr>
          <p:cNvPr id="5" name="Εικόνα 4" descr="http://image.slidesharecdn.com/random-120610124517-phpapp01/95/-12-728.jpg?cb=1339350449"/>
          <p:cNvPicPr/>
          <p:nvPr/>
        </p:nvPicPr>
        <p:blipFill rotWithShape="1">
          <a:blip r:embed="rId3">
            <a:extLst>
              <a:ext uri="{28A0092B-C50C-407E-A947-70E740481C1C}">
                <a14:useLocalDpi xmlns:a14="http://schemas.microsoft.com/office/drawing/2010/main" val="0"/>
              </a:ext>
            </a:extLst>
          </a:blip>
          <a:srcRect l="4340" t="41711" r="51537" b="13203"/>
          <a:stretch/>
        </p:blipFill>
        <p:spPr bwMode="auto">
          <a:xfrm>
            <a:off x="5724128" y="4365104"/>
            <a:ext cx="3096344" cy="2492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9576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Συντακτική Συνέλευση </a:t>
            </a:r>
            <a:endParaRPr lang="el-GR" dirty="0"/>
          </a:p>
        </p:txBody>
      </p:sp>
      <p:sp>
        <p:nvSpPr>
          <p:cNvPr id="3" name="Θέση περιεχομένου 2"/>
          <p:cNvSpPr>
            <a:spLocks noGrp="1"/>
          </p:cNvSpPr>
          <p:nvPr>
            <p:ph idx="1"/>
          </p:nvPr>
        </p:nvSpPr>
        <p:spPr>
          <a:xfrm>
            <a:off x="457200" y="1600200"/>
            <a:ext cx="8229600" cy="4925144"/>
          </a:xfrm>
        </p:spPr>
        <p:txBody>
          <a:bodyPr>
            <a:normAutofit lnSpcReduction="10000"/>
          </a:bodyPr>
          <a:lstStyle/>
          <a:p>
            <a:r>
              <a:rPr lang="el-GR" sz="2400" dirty="0" smtClean="0"/>
              <a:t>Ψήφιση του πρώτου συντάγματος</a:t>
            </a:r>
          </a:p>
          <a:p>
            <a:r>
              <a:rPr lang="el-GR" sz="2400" dirty="0" smtClean="0">
                <a:solidFill>
                  <a:srgbClr val="7030A0"/>
                </a:solidFill>
              </a:rPr>
              <a:t>Πολίτευμα</a:t>
            </a:r>
            <a:r>
              <a:rPr lang="el-GR" sz="2400" dirty="0" smtClean="0"/>
              <a:t>		 Συνταγματική μοναρχία</a:t>
            </a:r>
          </a:p>
          <a:p>
            <a:r>
              <a:rPr lang="el-GR" sz="2400" dirty="0" smtClean="0">
                <a:solidFill>
                  <a:srgbClr val="7030A0"/>
                </a:solidFill>
              </a:rPr>
              <a:t>Νομοθετικό σώμα</a:t>
            </a:r>
            <a:r>
              <a:rPr lang="el-GR" sz="2400" dirty="0" smtClean="0"/>
              <a:t>                   Η Βουλή</a:t>
            </a:r>
          </a:p>
          <a:p>
            <a:r>
              <a:rPr lang="el-GR" sz="2400" dirty="0" smtClean="0">
                <a:solidFill>
                  <a:srgbClr val="7030A0"/>
                </a:solidFill>
              </a:rPr>
              <a:t>Δικαίωμα ψήφου</a:t>
            </a:r>
            <a:r>
              <a:rPr lang="el-GR" sz="2400" dirty="0" smtClean="0"/>
              <a:t>		Μόνο όσοι είχαν περιουσία και πλήρωναν φόρους</a:t>
            </a:r>
          </a:p>
          <a:p>
            <a:r>
              <a:rPr lang="el-GR" sz="2400" dirty="0" smtClean="0">
                <a:solidFill>
                  <a:srgbClr val="7030A0"/>
                </a:solidFill>
              </a:rPr>
              <a:t>Εκτελεστική εξουσία</a:t>
            </a:r>
            <a:r>
              <a:rPr lang="el-GR" sz="2400" dirty="0" smtClean="0"/>
              <a:t>	       βασιλιάς και έξι υπουργοί</a:t>
            </a:r>
          </a:p>
          <a:p>
            <a:r>
              <a:rPr lang="el-GR" sz="2400" dirty="0" smtClean="0">
                <a:solidFill>
                  <a:srgbClr val="7030A0"/>
                </a:solidFill>
              </a:rPr>
              <a:t>Δικαστική εξουσία</a:t>
            </a:r>
            <a:r>
              <a:rPr lang="el-GR" sz="2400" dirty="0" smtClean="0"/>
              <a:t>		 αφαιρέθηκε από το βασιλιά και κηρύχθηκε ανεξάρτητη</a:t>
            </a:r>
          </a:p>
          <a:p>
            <a:r>
              <a:rPr lang="el-GR" sz="2400" dirty="0" smtClean="0"/>
              <a:t>Εθνικοποίηση της περιουσίας του κλήρου ως εγγύηση για έκδοση χαρτονομίσματος</a:t>
            </a:r>
          </a:p>
          <a:p>
            <a:r>
              <a:rPr lang="el-GR" sz="2400" dirty="0" smtClean="0"/>
              <a:t>Κατάργηση συντεχνιών-απαγόρευση απεργιών</a:t>
            </a:r>
          </a:p>
          <a:p>
            <a:r>
              <a:rPr lang="el-GR" sz="2400" dirty="0" smtClean="0"/>
              <a:t>Άρνηση εκκλησίας και βασιλιά να δεχτούν τις αποφάσεις</a:t>
            </a:r>
          </a:p>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a:p>
        </p:txBody>
      </p:sp>
      <p:sp>
        <p:nvSpPr>
          <p:cNvPr id="7" name="Δεξιό βέλος 6"/>
          <p:cNvSpPr/>
          <p:nvPr/>
        </p:nvSpPr>
        <p:spPr>
          <a:xfrm>
            <a:off x="2282596" y="20082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εξιό βέλος 7"/>
          <p:cNvSpPr/>
          <p:nvPr/>
        </p:nvSpPr>
        <p:spPr>
          <a:xfrm>
            <a:off x="3227888" y="240319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Δεξιό βέλος 8"/>
          <p:cNvSpPr/>
          <p:nvPr/>
        </p:nvSpPr>
        <p:spPr>
          <a:xfrm>
            <a:off x="3127870" y="27910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Δεξιό βέλος 9"/>
          <p:cNvSpPr/>
          <p:nvPr/>
        </p:nvSpPr>
        <p:spPr>
          <a:xfrm>
            <a:off x="3608049" y="34747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Δεξιό βέλος 10"/>
          <p:cNvSpPr/>
          <p:nvPr/>
        </p:nvSpPr>
        <p:spPr>
          <a:xfrm>
            <a:off x="3261004" y="39404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80056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332656"/>
            <a:ext cx="8568952" cy="6264696"/>
          </a:xfrm>
        </p:spPr>
        <p:txBody>
          <a:bodyPr/>
          <a:lstStyle/>
          <a:p>
            <a:r>
              <a:rPr lang="el-GR" dirty="0" smtClean="0"/>
              <a:t>Αύγουστους 1791: Δήλωση Αυστρίας και Πρωσίας για στήριξη του Λουδοβίκου</a:t>
            </a:r>
          </a:p>
          <a:p>
            <a:r>
              <a:rPr lang="el-GR" dirty="0" smtClean="0"/>
              <a:t>Σεπτέμβριος 1791: Δήλωση του Λουδοβίκου για αποδοχή του νέου συντάγματος</a:t>
            </a:r>
          </a:p>
          <a:p>
            <a:r>
              <a:rPr lang="el-GR" dirty="0" smtClean="0"/>
              <a:t>Οκτώβριος 1791: Σύγκληση νέας νομοθετικής συνέλευσης</a:t>
            </a:r>
            <a:endParaRPr lang="el-GR" dirty="0"/>
          </a:p>
        </p:txBody>
      </p:sp>
    </p:spTree>
    <p:extLst>
      <p:ext uri="{BB962C8B-B14F-4D97-AF65-F5344CB8AC3E}">
        <p14:creationId xmlns:p14="http://schemas.microsoft.com/office/powerpoint/2010/main" val="865945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57200" y="116632"/>
            <a:ext cx="8229600" cy="1008112"/>
          </a:xfrm>
        </p:spPr>
        <p:txBody>
          <a:bodyPr>
            <a:normAutofit fontScale="90000"/>
          </a:bodyPr>
          <a:lstStyle/>
          <a:p>
            <a:r>
              <a:rPr lang="el-GR" dirty="0" smtClean="0"/>
              <a:t>Προβλήματα της Νομοθετικής Συνέλευσης</a:t>
            </a:r>
            <a:endParaRPr lang="el-GR" dirty="0"/>
          </a:p>
        </p:txBody>
      </p:sp>
      <p:sp>
        <p:nvSpPr>
          <p:cNvPr id="8" name="Θέση περιεχομένου 7"/>
          <p:cNvSpPr>
            <a:spLocks noGrp="1"/>
          </p:cNvSpPr>
          <p:nvPr>
            <p:ph idx="1"/>
          </p:nvPr>
        </p:nvSpPr>
        <p:spPr/>
        <p:txBody>
          <a:bodyPr/>
          <a:lstStyle/>
          <a:p>
            <a:endParaRPr lang="el-GR" dirty="0" smtClean="0"/>
          </a:p>
          <a:p>
            <a:pPr marL="0" indent="0">
              <a:buNone/>
            </a:pPr>
            <a:endParaRPr lang="el-GR" dirty="0"/>
          </a:p>
        </p:txBody>
      </p:sp>
      <p:sp>
        <p:nvSpPr>
          <p:cNvPr id="13" name="Διάγραμμα ροής: Διεργασία 12"/>
          <p:cNvSpPr/>
          <p:nvPr/>
        </p:nvSpPr>
        <p:spPr>
          <a:xfrm>
            <a:off x="144099" y="1268760"/>
            <a:ext cx="2847975" cy="52565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solidFill>
                <a:schemeClr val="tx1"/>
              </a:solidFill>
            </a:endParaRPr>
          </a:p>
          <a:p>
            <a:pPr algn="ctr"/>
            <a:endParaRPr lang="el-GR" dirty="0">
              <a:solidFill>
                <a:schemeClr val="tx1"/>
              </a:solidFill>
            </a:endParaRPr>
          </a:p>
          <a:p>
            <a:pPr algn="ctr"/>
            <a:endParaRPr lang="el-GR" dirty="0" smtClean="0">
              <a:solidFill>
                <a:schemeClr val="tx1"/>
              </a:solidFill>
            </a:endParaRPr>
          </a:p>
          <a:p>
            <a:pPr algn="ctr"/>
            <a:endParaRPr lang="el-GR" dirty="0">
              <a:solidFill>
                <a:schemeClr val="tx1"/>
              </a:solidFill>
            </a:endParaRPr>
          </a:p>
          <a:p>
            <a:pPr algn="ctr"/>
            <a:endParaRPr lang="el-GR" dirty="0" smtClean="0">
              <a:solidFill>
                <a:schemeClr val="tx1"/>
              </a:solidFill>
            </a:endParaRPr>
          </a:p>
          <a:p>
            <a:pPr algn="ctr"/>
            <a:endParaRPr lang="el-GR" dirty="0" smtClean="0">
              <a:solidFill>
                <a:schemeClr val="tx1"/>
              </a:solidFill>
            </a:endParaRPr>
          </a:p>
          <a:p>
            <a:pPr algn="ctr"/>
            <a:endParaRPr lang="el-GR" dirty="0">
              <a:solidFill>
                <a:schemeClr val="tx1"/>
              </a:solidFill>
            </a:endParaRPr>
          </a:p>
          <a:p>
            <a:pPr algn="ctr"/>
            <a:endParaRPr lang="el-GR" dirty="0" smtClean="0">
              <a:solidFill>
                <a:schemeClr val="tx1"/>
              </a:solidFill>
            </a:endParaRPr>
          </a:p>
          <a:p>
            <a:pPr algn="ctr"/>
            <a:endParaRPr lang="el-GR" dirty="0">
              <a:solidFill>
                <a:schemeClr val="tx1"/>
              </a:solidFill>
            </a:endParaRPr>
          </a:p>
          <a:p>
            <a:pPr algn="ctr"/>
            <a:r>
              <a:rPr lang="el-GR" dirty="0" smtClean="0">
                <a:solidFill>
                  <a:schemeClr val="tx1"/>
                </a:solidFill>
              </a:rPr>
              <a:t>Η Νομοθετική Συνέλευση </a:t>
            </a:r>
          </a:p>
          <a:p>
            <a:pPr algn="ctr"/>
            <a:r>
              <a:rPr lang="el-GR" dirty="0">
                <a:solidFill>
                  <a:schemeClr val="tx1"/>
                </a:solidFill>
              </a:rPr>
              <a:t>ε</a:t>
            </a:r>
            <a:r>
              <a:rPr lang="el-GR" dirty="0" smtClean="0">
                <a:solidFill>
                  <a:schemeClr val="tx1"/>
                </a:solidFill>
              </a:rPr>
              <a:t>λεγχόταν από τους Γιρονδίνους και είχε σοβαρά προβλήματα να επιλύσει, γιατί οι Γιρονδίνοι ελπίζοντας σε συσπείρωση του λαού κήρυξαν τον πόλεμο σε Αυστρία και Πρωσία</a:t>
            </a:r>
            <a:endParaRPr lang="el-GR" dirty="0">
              <a:solidFill>
                <a:schemeClr val="tx1"/>
              </a:solidFill>
            </a:endParaRPr>
          </a:p>
        </p:txBody>
      </p:sp>
      <p:sp>
        <p:nvSpPr>
          <p:cNvPr id="14" name="Διάγραμμα ροής: Διεργασία 13"/>
          <p:cNvSpPr/>
          <p:nvPr/>
        </p:nvSpPr>
        <p:spPr>
          <a:xfrm>
            <a:off x="3347864" y="1268760"/>
            <a:ext cx="2880320" cy="52565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a:p>
          <a:p>
            <a:pPr algn="ctr"/>
            <a:endParaRPr lang="el-GR" dirty="0" smtClean="0"/>
          </a:p>
          <a:p>
            <a:pPr algn="ctr"/>
            <a:endParaRPr lang="el-GR" dirty="0"/>
          </a:p>
          <a:p>
            <a:pPr algn="ctr"/>
            <a:endParaRPr lang="el-GR" dirty="0" smtClean="0"/>
          </a:p>
          <a:p>
            <a:pPr algn="ctr"/>
            <a:endParaRPr lang="el-GR" dirty="0"/>
          </a:p>
          <a:p>
            <a:pPr algn="ctr"/>
            <a:endParaRPr lang="el-GR" dirty="0" smtClean="0"/>
          </a:p>
          <a:p>
            <a:pPr algn="ctr"/>
            <a:endParaRPr lang="el-GR" dirty="0" smtClean="0">
              <a:solidFill>
                <a:schemeClr val="tx1"/>
              </a:solidFill>
            </a:endParaRPr>
          </a:p>
          <a:p>
            <a:pPr algn="ctr"/>
            <a:endParaRPr lang="el-GR" dirty="0">
              <a:solidFill>
                <a:schemeClr val="tx1"/>
              </a:solidFill>
            </a:endParaRPr>
          </a:p>
          <a:p>
            <a:pPr algn="ctr"/>
            <a:endParaRPr lang="el-GR" dirty="0" smtClean="0">
              <a:solidFill>
                <a:schemeClr val="tx1"/>
              </a:solidFill>
            </a:endParaRPr>
          </a:p>
          <a:p>
            <a:pPr algn="ctr"/>
            <a:endParaRPr lang="el-GR" dirty="0">
              <a:solidFill>
                <a:schemeClr val="tx1"/>
              </a:solidFill>
            </a:endParaRPr>
          </a:p>
          <a:p>
            <a:pPr algn="ctr"/>
            <a:r>
              <a:rPr lang="el-GR" dirty="0" smtClean="0">
                <a:solidFill>
                  <a:schemeClr val="tx1"/>
                </a:solidFill>
              </a:rPr>
              <a:t>Ο βασιλιάς και ορισμένοι αριστοκράτες σχεδίαζαν επέμβαση εναντίον του επαναστατικού καθεστώτος σε συνεργασία με Αυστρία και Πρωσία</a:t>
            </a:r>
            <a:endParaRPr lang="el-GR" dirty="0">
              <a:solidFill>
                <a:schemeClr val="tx1"/>
              </a:solidFill>
            </a:endParaRPr>
          </a:p>
        </p:txBody>
      </p:sp>
      <p:sp>
        <p:nvSpPr>
          <p:cNvPr id="15" name="Διάγραμμα ροής: Διεργασία 14"/>
          <p:cNvSpPr/>
          <p:nvPr/>
        </p:nvSpPr>
        <p:spPr>
          <a:xfrm>
            <a:off x="6444208" y="1268760"/>
            <a:ext cx="2592288" cy="52565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a:p>
          <a:p>
            <a:pPr algn="ctr"/>
            <a:endParaRPr lang="el-GR" dirty="0" smtClean="0"/>
          </a:p>
          <a:p>
            <a:pPr algn="ctr"/>
            <a:endParaRPr lang="el-GR" dirty="0" smtClean="0"/>
          </a:p>
          <a:p>
            <a:pPr algn="ctr"/>
            <a:endParaRPr lang="el-GR" dirty="0"/>
          </a:p>
          <a:p>
            <a:pPr algn="ctr"/>
            <a:endParaRPr lang="el-GR" dirty="0" smtClean="0"/>
          </a:p>
          <a:p>
            <a:pPr algn="ctr"/>
            <a:endParaRPr lang="el-GR" dirty="0"/>
          </a:p>
          <a:p>
            <a:pPr algn="ctr"/>
            <a:endParaRPr lang="el-GR" dirty="0" smtClean="0"/>
          </a:p>
          <a:p>
            <a:pPr algn="ctr"/>
            <a:endParaRPr lang="el-GR" dirty="0"/>
          </a:p>
          <a:p>
            <a:pPr algn="ctr"/>
            <a:endParaRPr lang="el-GR" dirty="0" smtClean="0">
              <a:solidFill>
                <a:schemeClr val="tx1"/>
              </a:solidFill>
            </a:endParaRPr>
          </a:p>
          <a:p>
            <a:pPr algn="ctr"/>
            <a:r>
              <a:rPr lang="el-GR" dirty="0" smtClean="0">
                <a:solidFill>
                  <a:schemeClr val="tx1"/>
                </a:solidFill>
              </a:rPr>
              <a:t>Τα ριζοσπαστικά </a:t>
            </a:r>
          </a:p>
          <a:p>
            <a:pPr algn="ctr"/>
            <a:r>
              <a:rPr lang="el-GR" dirty="0" smtClean="0">
                <a:solidFill>
                  <a:schemeClr val="tx1"/>
                </a:solidFill>
              </a:rPr>
              <a:t>τμήματα των λαϊκών στρωμάτων, οι </a:t>
            </a:r>
            <a:r>
              <a:rPr lang="en-US" dirty="0" smtClean="0">
                <a:solidFill>
                  <a:schemeClr val="tx1"/>
                </a:solidFill>
              </a:rPr>
              <a:t>sans-culottes, </a:t>
            </a:r>
            <a:r>
              <a:rPr lang="en-US" b="1" dirty="0" smtClean="0">
                <a:solidFill>
                  <a:schemeClr val="tx1"/>
                </a:solidFill>
              </a:rPr>
              <a:t>“</a:t>
            </a:r>
            <a:r>
              <a:rPr lang="el-GR" b="1" dirty="0" smtClean="0">
                <a:solidFill>
                  <a:schemeClr val="tx1"/>
                </a:solidFill>
              </a:rPr>
              <a:t>αβράκωτοι» </a:t>
            </a:r>
            <a:r>
              <a:rPr lang="el-GR" dirty="0" smtClean="0">
                <a:solidFill>
                  <a:schemeClr val="tx1"/>
                </a:solidFill>
              </a:rPr>
              <a:t>αξίωναν την έκπτωση του βασιλιά</a:t>
            </a:r>
            <a:endParaRPr lang="el-GR" dirty="0">
              <a:solidFill>
                <a:schemeClr val="tx1"/>
              </a:solidFill>
            </a:endParaRPr>
          </a:p>
        </p:txBody>
      </p:sp>
      <p:pic>
        <p:nvPicPr>
          <p:cNvPr id="16" name="Εικόνα 15" descr="[thegirondins.jpg]"/>
          <p:cNvPicPr/>
          <p:nvPr/>
        </p:nvPicPr>
        <p:blipFill>
          <a:blip r:embed="rId2">
            <a:extLst>
              <a:ext uri="{28A0092B-C50C-407E-A947-70E740481C1C}">
                <a14:useLocalDpi xmlns:a14="http://schemas.microsoft.com/office/drawing/2010/main" val="0"/>
              </a:ext>
            </a:extLst>
          </a:blip>
          <a:srcRect/>
          <a:stretch>
            <a:fillRect/>
          </a:stretch>
        </p:blipFill>
        <p:spPr bwMode="auto">
          <a:xfrm>
            <a:off x="144099" y="1556792"/>
            <a:ext cx="2847975" cy="2152650"/>
          </a:xfrm>
          <a:prstGeom prst="rect">
            <a:avLst/>
          </a:prstGeom>
          <a:noFill/>
          <a:ln>
            <a:noFill/>
          </a:ln>
        </p:spPr>
      </p:pic>
      <p:pic>
        <p:nvPicPr>
          <p:cNvPr id="17" name="Εικόνα 16" descr="http://xartografos.files.wordpress.com/2012/01/ludvig_xvi_av_.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435732"/>
            <a:ext cx="2120453" cy="3056954"/>
          </a:xfrm>
          <a:prstGeom prst="rect">
            <a:avLst/>
          </a:prstGeom>
          <a:noFill/>
          <a:ln>
            <a:noFill/>
          </a:ln>
        </p:spPr>
      </p:pic>
      <p:pic>
        <p:nvPicPr>
          <p:cNvPr id="1026" name="Picture 2" descr="http://2.bp.blogspot.com/_YHNOnzheP1M/SbuPRAs8DJI/AAAAAAAAAtc/WToWvVQoZkQ/s400/sans-culot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572" y="1437011"/>
            <a:ext cx="1881560" cy="276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4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395536" y="188640"/>
            <a:ext cx="8085584" cy="2736304"/>
          </a:xfrm>
        </p:spPr>
        <p:txBody>
          <a:bodyPr>
            <a:normAutofit/>
          </a:bodyPr>
          <a:lstStyle/>
          <a:p>
            <a:pPr marL="285750" indent="-285750">
              <a:buFont typeface="Wingdings" panose="05000000000000000000" pitchFamily="2" charset="2"/>
              <a:buChar char="v"/>
            </a:pPr>
            <a:r>
              <a:rPr lang="el-GR" sz="1800" dirty="0" smtClean="0"/>
              <a:t>Ήττες στον πόλεμο  και ύποπτη στάση του βασιλιά προκαλούν εξέγερση του λαού.</a:t>
            </a:r>
            <a:br>
              <a:rPr lang="el-GR" sz="1800" dirty="0" smtClean="0"/>
            </a:br>
            <a:r>
              <a:rPr lang="el-GR" sz="1800" dirty="0" smtClean="0"/>
              <a:t>10 Αυγούστου 1792: Κατάληψη ανακτόρων του </a:t>
            </a:r>
            <a:r>
              <a:rPr lang="el-GR" sz="1800" dirty="0" err="1" smtClean="0"/>
              <a:t>Κεραμεικού</a:t>
            </a:r>
            <a:r>
              <a:rPr lang="el-GR" sz="1800" dirty="0" smtClean="0"/>
              <a:t/>
            </a:r>
            <a:br>
              <a:rPr lang="el-GR" sz="1800" dirty="0" smtClean="0"/>
            </a:br>
            <a:r>
              <a:rPr lang="el-GR" sz="1800" dirty="0" smtClean="0"/>
              <a:t>Ο βασιλιάς κηρύσσεται έκπτωτος</a:t>
            </a:r>
            <a:br>
              <a:rPr lang="el-GR" sz="1800" dirty="0" smtClean="0"/>
            </a:br>
            <a:r>
              <a:rPr lang="el-GR" sz="1800" dirty="0" smtClean="0"/>
              <a:t>Ανάθεση της εκτελεστικής εξουσίας σε συμβούλιο με επικεφαλής τον </a:t>
            </a:r>
            <a:r>
              <a:rPr lang="el-GR" sz="1800" dirty="0" err="1" smtClean="0"/>
              <a:t>Δαντόν</a:t>
            </a:r>
            <a:r>
              <a:rPr lang="el-GR" sz="1800" dirty="0" smtClean="0"/>
              <a:t/>
            </a:r>
            <a:br>
              <a:rPr lang="el-GR" sz="1800" dirty="0" smtClean="0"/>
            </a:br>
            <a:endParaRPr lang="el-GR" sz="1800" dirty="0"/>
          </a:p>
        </p:txBody>
      </p:sp>
      <p:pic>
        <p:nvPicPr>
          <p:cNvPr id="7" name="Θέση περιεχομένου 6" descr="http://ebooks.edu.gr/modules/ebook/show.php/DSGL-B131/179/1260,4545/images/img7_26.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520" y="2348880"/>
            <a:ext cx="5904656" cy="3312368"/>
          </a:xfrm>
          <a:prstGeom prst="rect">
            <a:avLst/>
          </a:prstGeom>
          <a:noFill/>
          <a:ln>
            <a:noFill/>
          </a:ln>
        </p:spPr>
      </p:pic>
      <p:sp>
        <p:nvSpPr>
          <p:cNvPr id="9" name="Ορθογώνιο 8"/>
          <p:cNvSpPr/>
          <p:nvPr/>
        </p:nvSpPr>
        <p:spPr>
          <a:xfrm>
            <a:off x="251520" y="6011996"/>
            <a:ext cx="6606480" cy="369332"/>
          </a:xfrm>
          <a:prstGeom prst="rect">
            <a:avLst/>
          </a:prstGeom>
        </p:spPr>
        <p:txBody>
          <a:bodyPr wrap="square" anchor="b" anchorCtr="0">
            <a:spAutoFit/>
          </a:bodyPr>
          <a:lstStyle/>
          <a:p>
            <a:r>
              <a:rPr lang="el-GR" dirty="0"/>
              <a:t>Γκραβούρα εποχής. Παρίσι, Εθνική Βιβλιοθήκη.</a:t>
            </a:r>
          </a:p>
        </p:txBody>
      </p:sp>
      <p:pic>
        <p:nvPicPr>
          <p:cNvPr id="10" name="Εικόνα 9" descr="http://jspivey.wikispaces.com/file/view/Georges_Danton.jpg/42635367/Georges_Danton.jpg"/>
          <p:cNvPicPr/>
          <p:nvPr/>
        </p:nvPicPr>
        <p:blipFill>
          <a:blip r:embed="rId3">
            <a:extLst>
              <a:ext uri="{28A0092B-C50C-407E-A947-70E740481C1C}">
                <a14:useLocalDpi xmlns:a14="http://schemas.microsoft.com/office/drawing/2010/main" val="0"/>
              </a:ext>
            </a:extLst>
          </a:blip>
          <a:srcRect/>
          <a:stretch>
            <a:fillRect/>
          </a:stretch>
        </p:blipFill>
        <p:spPr bwMode="auto">
          <a:xfrm>
            <a:off x="6893914" y="2348880"/>
            <a:ext cx="1854550" cy="2448272"/>
          </a:xfrm>
          <a:prstGeom prst="rect">
            <a:avLst/>
          </a:prstGeom>
          <a:noFill/>
          <a:ln>
            <a:noFill/>
          </a:ln>
        </p:spPr>
      </p:pic>
    </p:spTree>
    <p:extLst>
      <p:ext uri="{BB962C8B-B14F-4D97-AF65-F5344CB8AC3E}">
        <p14:creationId xmlns:p14="http://schemas.microsoft.com/office/powerpoint/2010/main" val="1478063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l-GR" dirty="0" smtClean="0"/>
              <a:t>Εξελίξεις μετά τις εκλογές (Σεπτέμβρης του 1791)</a:t>
            </a:r>
            <a:endParaRPr lang="el-GR" dirty="0"/>
          </a:p>
        </p:txBody>
      </p:sp>
      <p:sp>
        <p:nvSpPr>
          <p:cNvPr id="8" name="Θέση περιεχομένου 7"/>
          <p:cNvSpPr>
            <a:spLocks noGrp="1"/>
          </p:cNvSpPr>
          <p:nvPr>
            <p:ph idx="1"/>
          </p:nvPr>
        </p:nvSpPr>
        <p:spPr/>
        <p:txBody>
          <a:bodyPr>
            <a:normAutofit fontScale="92500" lnSpcReduction="10000"/>
          </a:bodyPr>
          <a:lstStyle/>
          <a:p>
            <a:pPr marL="0" indent="0">
              <a:buNone/>
            </a:pPr>
            <a:r>
              <a:rPr lang="el-GR" dirty="0" smtClean="0"/>
              <a:t>Νομοθετική Συνέλευση</a:t>
            </a:r>
            <a:r>
              <a:rPr lang="en-US" dirty="0" smtClean="0"/>
              <a:t>	</a:t>
            </a:r>
            <a:r>
              <a:rPr lang="el-GR" dirty="0" smtClean="0"/>
              <a:t>	</a:t>
            </a:r>
            <a:r>
              <a:rPr lang="el-GR" dirty="0"/>
              <a:t> </a:t>
            </a:r>
            <a:r>
              <a:rPr lang="el-GR" dirty="0" smtClean="0"/>
              <a:t>    αποφάσεις:</a:t>
            </a:r>
          </a:p>
          <a:p>
            <a:pPr>
              <a:buFont typeface="Wingdings" panose="05000000000000000000" pitchFamily="2" charset="2"/>
              <a:buChar char="v"/>
            </a:pPr>
            <a:r>
              <a:rPr lang="el-GR" dirty="0" smtClean="0"/>
              <a:t>Αναγνώριση πολιτικών δικαιωμάτων σε όλους τους άνδρες (καθολική ψηφοφορία)</a:t>
            </a:r>
          </a:p>
          <a:p>
            <a:pPr>
              <a:buFont typeface="Wingdings" panose="05000000000000000000" pitchFamily="2" charset="2"/>
              <a:buChar char="v"/>
            </a:pPr>
            <a:r>
              <a:rPr lang="el-GR" dirty="0" smtClean="0"/>
              <a:t>Δήμευση των περιουσιών των αριστοκρατών που είχαν διαφύγει στο εξωτερικό</a:t>
            </a:r>
          </a:p>
          <a:p>
            <a:pPr>
              <a:buFont typeface="Wingdings" panose="05000000000000000000" pitchFamily="2" charset="2"/>
              <a:buChar char="v"/>
            </a:pPr>
            <a:r>
              <a:rPr lang="el-GR" dirty="0" smtClean="0"/>
              <a:t>Θέσπιση διαχωρισμού εκκλησίας και κράτους</a:t>
            </a:r>
          </a:p>
          <a:p>
            <a:pPr>
              <a:buFont typeface="Wingdings" panose="05000000000000000000" pitchFamily="2" charset="2"/>
              <a:buChar char="v"/>
            </a:pPr>
            <a:r>
              <a:rPr lang="el-GR" dirty="0" smtClean="0"/>
              <a:t>Κήρυξη της πατρίδας σε κατάσταση κινδύνου</a:t>
            </a:r>
          </a:p>
          <a:p>
            <a:pPr marL="0" indent="0">
              <a:buNone/>
            </a:pPr>
            <a:r>
              <a:rPr lang="el-GR" dirty="0" smtClean="0"/>
              <a:t>Νίκη κατά των Πρώσων στο </a:t>
            </a:r>
            <a:r>
              <a:rPr lang="el-GR" dirty="0" err="1" smtClean="0"/>
              <a:t>Βαλμί</a:t>
            </a:r>
            <a:r>
              <a:rPr lang="el-GR" dirty="0" smtClean="0"/>
              <a:t> (20 Σεπτεμβρίου 1792)-διάσωση της επανάστασης</a:t>
            </a:r>
          </a:p>
          <a:p>
            <a:pPr>
              <a:buFont typeface="Wingdings" panose="05000000000000000000" pitchFamily="2" charset="2"/>
              <a:buChar char="v"/>
            </a:pPr>
            <a:endParaRPr lang="el-GR" dirty="0" smtClean="0"/>
          </a:p>
          <a:p>
            <a:pPr>
              <a:buFont typeface="Wingdings" panose="05000000000000000000" pitchFamily="2" charset="2"/>
              <a:buChar char="v"/>
            </a:pPr>
            <a:endParaRPr lang="el-GR" dirty="0" smtClean="0"/>
          </a:p>
          <a:p>
            <a:pPr>
              <a:buFont typeface="Wingdings" panose="05000000000000000000" pitchFamily="2" charset="2"/>
              <a:buChar char="v"/>
            </a:pPr>
            <a:endParaRPr lang="el-GR" dirty="0" smtClean="0"/>
          </a:p>
          <a:p>
            <a:pPr>
              <a:buFont typeface="Wingdings" panose="05000000000000000000" pitchFamily="2" charset="2"/>
              <a:buChar char="v"/>
            </a:pPr>
            <a:endParaRPr lang="el-GR" dirty="0" smtClean="0"/>
          </a:p>
          <a:p>
            <a:endParaRPr lang="el-GR" dirty="0" smtClean="0"/>
          </a:p>
          <a:p>
            <a:endParaRPr lang="el-GR" dirty="0"/>
          </a:p>
        </p:txBody>
      </p:sp>
      <p:sp>
        <p:nvSpPr>
          <p:cNvPr id="9" name="Δεξιό βέλος 8"/>
          <p:cNvSpPr/>
          <p:nvPr/>
        </p:nvSpPr>
        <p:spPr>
          <a:xfrm>
            <a:off x="4427984" y="15567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11524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Η δεύτερη φάση της Γαλλικής επανάστασης (Σεπτέμβριος 1792-Ιούλιος 1794</a:t>
            </a:r>
            <a:endParaRPr lang="el-GR" sz="3600" dirty="0"/>
          </a:p>
        </p:txBody>
      </p:sp>
      <p:sp>
        <p:nvSpPr>
          <p:cNvPr id="5" name="Θέση περιεχομένου 4"/>
          <p:cNvSpPr>
            <a:spLocks noGrp="1"/>
          </p:cNvSpPr>
          <p:nvPr>
            <p:ph idx="1"/>
          </p:nvPr>
        </p:nvSpPr>
        <p:spPr>
          <a:xfrm>
            <a:off x="457200" y="1600200"/>
            <a:ext cx="8229600" cy="4997152"/>
          </a:xfrm>
        </p:spPr>
        <p:txBody>
          <a:bodyPr>
            <a:normAutofit lnSpcReduction="10000"/>
          </a:bodyPr>
          <a:lstStyle/>
          <a:p>
            <a:r>
              <a:rPr lang="el-GR" sz="2800" dirty="0" smtClean="0"/>
              <a:t>Μετά από εκλογές Συμβατική Συνέλευση</a:t>
            </a:r>
          </a:p>
          <a:p>
            <a:r>
              <a:rPr lang="el-GR" sz="2800" dirty="0" smtClean="0"/>
              <a:t>Προτάσεις Ορεινών (Ιακωβίνοι και </a:t>
            </a:r>
            <a:r>
              <a:rPr lang="el-GR" sz="2800" dirty="0" err="1" smtClean="0"/>
              <a:t>Κορδελιέροι</a:t>
            </a:r>
            <a:r>
              <a:rPr lang="el-GR" sz="2800" dirty="0" smtClean="0"/>
              <a:t>)-διαφωνία Γιρονδίνων</a:t>
            </a:r>
          </a:p>
          <a:p>
            <a:pPr>
              <a:buFont typeface="Wingdings" panose="05000000000000000000" pitchFamily="2" charset="2"/>
              <a:buChar char="Ø"/>
            </a:pPr>
            <a:r>
              <a:rPr lang="el-GR" sz="2800" dirty="0" smtClean="0"/>
              <a:t>Κατάργηση μοναρχίας</a:t>
            </a:r>
          </a:p>
          <a:p>
            <a:pPr>
              <a:buFont typeface="Wingdings" panose="05000000000000000000" pitchFamily="2" charset="2"/>
              <a:buChar char="Ø"/>
            </a:pPr>
            <a:r>
              <a:rPr lang="el-GR" sz="2800" dirty="0" smtClean="0"/>
              <a:t>Εγκαθίδρυση αβασίλευτης δημοκρατίας (για πρώτη φορά στην Ευρώπη)</a:t>
            </a:r>
          </a:p>
          <a:p>
            <a:pPr>
              <a:buFont typeface="Wingdings" panose="05000000000000000000" pitchFamily="2" charset="2"/>
              <a:buChar char="Ø"/>
            </a:pPr>
            <a:r>
              <a:rPr lang="el-GR" sz="2800" dirty="0" smtClean="0"/>
              <a:t>Υιοθέτηση νέου ημερολογίου</a:t>
            </a:r>
          </a:p>
          <a:p>
            <a:pPr>
              <a:buFont typeface="Wingdings" panose="05000000000000000000" pitchFamily="2" charset="2"/>
              <a:buChar char="Ø"/>
            </a:pPr>
            <a:r>
              <a:rPr lang="el-GR" sz="2800" dirty="0" smtClean="0"/>
              <a:t>Καταδίκη και αποκεφαλισμός του βασιλικού ζεύγους</a:t>
            </a:r>
          </a:p>
          <a:p>
            <a:pPr>
              <a:buFont typeface="Wingdings" panose="05000000000000000000" pitchFamily="2" charset="2"/>
              <a:buChar char="Ø"/>
            </a:pPr>
            <a:r>
              <a:rPr lang="el-GR" sz="2800" dirty="0" smtClean="0"/>
              <a:t>Συνέχιση του πολέμου με σκοπό την ανακατάληψη γαλλικών περιοχών στις όχθες του Ρήνου και στο Βέλγιο </a:t>
            </a:r>
          </a:p>
          <a:p>
            <a:pPr>
              <a:buFont typeface="Wingdings" panose="05000000000000000000" pitchFamily="2" charset="2"/>
              <a:buChar char="Ø"/>
            </a:pPr>
            <a:endParaRPr lang="el-GR" dirty="0" smtClean="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324464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91264" cy="792088"/>
          </a:xfrm>
        </p:spPr>
        <p:txBody>
          <a:bodyPr>
            <a:normAutofit fontScale="90000"/>
          </a:bodyPr>
          <a:lstStyle/>
          <a:p>
            <a:r>
              <a:rPr lang="el-GR" dirty="0" smtClean="0"/>
              <a:t>Οργάνωση της γαλλικής κοινωνίας</a:t>
            </a:r>
            <a:br>
              <a:rPr lang="el-GR" dirty="0" smtClean="0"/>
            </a:br>
            <a:r>
              <a:rPr lang="el-GR" sz="3100" dirty="0" smtClean="0"/>
              <a:t>Λουδοβίκος ΙΣΤ΄ 1774-1792</a:t>
            </a:r>
            <a:endParaRPr lang="el-GR" sz="3100" dirty="0"/>
          </a:p>
        </p:txBody>
      </p:sp>
      <p:sp>
        <p:nvSpPr>
          <p:cNvPr id="5" name="Θέση περιεχομένου 4"/>
          <p:cNvSpPr>
            <a:spLocks noGrp="1"/>
          </p:cNvSpPr>
          <p:nvPr>
            <p:ph sz="half" idx="2"/>
          </p:nvPr>
        </p:nvSpPr>
        <p:spPr>
          <a:xfrm>
            <a:off x="457200" y="1196752"/>
            <a:ext cx="4040188" cy="4929411"/>
          </a:xfrm>
        </p:spPr>
        <p:txBody>
          <a:bodyPr/>
          <a:lstStyle/>
          <a:p>
            <a:pPr marL="0" indent="0">
              <a:buNone/>
            </a:pPr>
            <a:r>
              <a:rPr lang="el-GR" dirty="0" smtClean="0"/>
              <a:t>   </a:t>
            </a:r>
          </a:p>
          <a:p>
            <a:endParaRPr lang="el-GR" dirty="0"/>
          </a:p>
          <a:p>
            <a:endParaRPr lang="el-GR" dirty="0"/>
          </a:p>
        </p:txBody>
      </p:sp>
      <p:pic>
        <p:nvPicPr>
          <p:cNvPr id="7" name="Εικόνα 6" descr="http://image.slidesharecdn.com/random-120925102759-phpapp02/95/3-2-638.jpg?cb=1411407359"/>
          <p:cNvPicPr/>
          <p:nvPr/>
        </p:nvPicPr>
        <p:blipFill rotWithShape="1">
          <a:blip r:embed="rId2">
            <a:extLst>
              <a:ext uri="{28A0092B-C50C-407E-A947-70E740481C1C}">
                <a14:useLocalDpi xmlns:a14="http://schemas.microsoft.com/office/drawing/2010/main" val="0"/>
              </a:ext>
            </a:extLst>
          </a:blip>
          <a:srcRect l="3610" t="4567" r="60289" b="33404"/>
          <a:stretch/>
        </p:blipFill>
        <p:spPr bwMode="auto">
          <a:xfrm>
            <a:off x="179512" y="1245598"/>
            <a:ext cx="4260482" cy="5423762"/>
          </a:xfrm>
          <a:prstGeom prst="rect">
            <a:avLst/>
          </a:prstGeom>
          <a:noFill/>
          <a:ln>
            <a:noFill/>
          </a:ln>
          <a:extLst>
            <a:ext uri="{53640926-AAD7-44D8-BBD7-CCE9431645EC}">
              <a14:shadowObscured xmlns:a14="http://schemas.microsoft.com/office/drawing/2010/main"/>
            </a:ext>
          </a:extLst>
        </p:spPr>
      </p:pic>
      <p:sp>
        <p:nvSpPr>
          <p:cNvPr id="3" name="Θέση περιεχομένου 2"/>
          <p:cNvSpPr>
            <a:spLocks noGrp="1"/>
          </p:cNvSpPr>
          <p:nvPr>
            <p:ph sz="quarter" idx="4"/>
          </p:nvPr>
        </p:nvSpPr>
        <p:spPr/>
        <p:txBody>
          <a:bodyPr>
            <a:normAutofit fontScale="92500"/>
          </a:bodyPr>
          <a:lstStyle/>
          <a:p>
            <a:r>
              <a:rPr lang="el-GR" dirty="0" smtClean="0"/>
              <a:t>Μικρό ενδιαφέρον για τη διακυβέρνηση της χώρας του</a:t>
            </a:r>
          </a:p>
          <a:p>
            <a:r>
              <a:rPr lang="el-GR" dirty="0" smtClean="0"/>
              <a:t>Κληρονόμησε χρέη από τον πατέρα του</a:t>
            </a:r>
          </a:p>
          <a:p>
            <a:r>
              <a:rPr lang="en-US" dirty="0" smtClean="0"/>
              <a:t>Turgot</a:t>
            </a:r>
            <a:r>
              <a:rPr lang="el-GR" dirty="0" smtClean="0"/>
              <a:t>: προσπάθεια φορολογικής μεταρρύθμισης</a:t>
            </a:r>
          </a:p>
          <a:p>
            <a:r>
              <a:rPr lang="en-US" dirty="0" err="1" smtClean="0"/>
              <a:t>Nekker</a:t>
            </a:r>
            <a:r>
              <a:rPr lang="el-GR" dirty="0" smtClean="0"/>
              <a:t>: αποτυχία για μείωση του χρέους</a:t>
            </a:r>
          </a:p>
          <a:p>
            <a:r>
              <a:rPr lang="en-US" dirty="0" err="1" smtClean="0"/>
              <a:t>Calonne</a:t>
            </a:r>
            <a:r>
              <a:rPr lang="el-GR" dirty="0" smtClean="0"/>
              <a:t>: εισηγητής οικονομικών μεταρρυθμίσεων</a:t>
            </a:r>
          </a:p>
          <a:p>
            <a:endParaRPr lang="el-GR" dirty="0"/>
          </a:p>
        </p:txBody>
      </p:sp>
    </p:spTree>
    <p:extLst>
      <p:ext uri="{BB962C8B-B14F-4D97-AF65-F5344CB8AC3E}">
        <p14:creationId xmlns:p14="http://schemas.microsoft.com/office/powerpoint/2010/main" val="3056885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a:xfrm>
            <a:off x="457200" y="0"/>
            <a:ext cx="8229600" cy="1143000"/>
          </a:xfrm>
        </p:spPr>
        <p:txBody>
          <a:bodyPr>
            <a:normAutofit/>
          </a:bodyPr>
          <a:lstStyle/>
          <a:p>
            <a:r>
              <a:rPr lang="el-GR" sz="2400" dirty="0" smtClean="0"/>
              <a:t>Ο αποκεφαλισμός του Λουδοβίκου ΙΣΤ΄- Χαρακτικό με τη Μαρία Αντουανέτα τη στιγμή που οδηγείται στη γκιλοτίνα</a:t>
            </a:r>
            <a:endParaRPr lang="el-GR" sz="2400" dirty="0"/>
          </a:p>
        </p:txBody>
      </p:sp>
      <p:pic>
        <p:nvPicPr>
          <p:cNvPr id="13" name="Θέση περιεχομένου 12" descr="http://image.slidesharecdn.com/random-130930130613-phpapp01/95/-21-638.jpg?cb=1380564445"/>
          <p:cNvPicPr>
            <a:picLocks noGrp="1"/>
          </p:cNvPicPr>
          <p:nvPr>
            <p:ph sz="half" idx="2"/>
          </p:nvPr>
        </p:nvPicPr>
        <p:blipFill rotWithShape="1">
          <a:blip r:embed="rId2">
            <a:extLst>
              <a:ext uri="{28A0092B-C50C-407E-A947-70E740481C1C}">
                <a14:useLocalDpi xmlns:a14="http://schemas.microsoft.com/office/drawing/2010/main" val="0"/>
              </a:ext>
            </a:extLst>
          </a:blip>
          <a:srcRect l="11906" t="24828" r="10183" b="7587"/>
          <a:stretch/>
        </p:blipFill>
        <p:spPr bwMode="auto">
          <a:xfrm>
            <a:off x="4648200" y="1916832"/>
            <a:ext cx="4244280" cy="3600400"/>
          </a:xfrm>
          <a:prstGeom prst="rect">
            <a:avLst/>
          </a:prstGeom>
          <a:noFill/>
          <a:ln>
            <a:noFill/>
          </a:ln>
          <a:extLst>
            <a:ext uri="{53640926-AAD7-44D8-BBD7-CCE9431645EC}">
              <a14:shadowObscured xmlns:a14="http://schemas.microsoft.com/office/drawing/2010/main"/>
            </a:ext>
          </a:extLst>
        </p:spPr>
      </p:pic>
      <p:pic>
        <p:nvPicPr>
          <p:cNvPr id="14" name="Θέση περιεχομένου 13" descr="http://image.slidesharecdn.com/3-1789-1794-121014132509-phpapp02/95/3-1789-1794-25-728.jpg?cb=1350239196"/>
          <p:cNvPicPr>
            <a:picLocks noGrp="1"/>
          </p:cNvPicPr>
          <p:nvPr>
            <p:ph sz="half" idx="1"/>
          </p:nvPr>
        </p:nvPicPr>
        <p:blipFill rotWithShape="1">
          <a:blip r:embed="rId3">
            <a:extLst>
              <a:ext uri="{28A0092B-C50C-407E-A947-70E740481C1C}">
                <a14:useLocalDpi xmlns:a14="http://schemas.microsoft.com/office/drawing/2010/main" val="0"/>
              </a:ext>
            </a:extLst>
          </a:blip>
          <a:srcRect l="5714" t="5535" r="5714" b="18278"/>
          <a:stretch/>
        </p:blipFill>
        <p:spPr bwMode="auto">
          <a:xfrm>
            <a:off x="251520" y="1844824"/>
            <a:ext cx="4248472"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611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smtClean="0"/>
              <a:t>Αναπαράσταση εκτέλεσης σε γκιλοτίνα</a:t>
            </a:r>
            <a:endParaRPr lang="el-GR" dirty="0"/>
          </a:p>
        </p:txBody>
      </p:sp>
      <p:pic>
        <p:nvPicPr>
          <p:cNvPr id="7" name="Θέση περιεχομένου 6" descr="http://image.slidesharecdn.com/random-130930130613-phpapp01/95/-22-638.jpg?cb=1380564445"/>
          <p:cNvPicPr>
            <a:picLocks noGrp="1"/>
          </p:cNvPicPr>
          <p:nvPr>
            <p:ph sz="half" idx="1"/>
          </p:nvPr>
        </p:nvPicPr>
        <p:blipFill rotWithShape="1">
          <a:blip r:embed="rId2">
            <a:extLst>
              <a:ext uri="{28A0092B-C50C-407E-A947-70E740481C1C}">
                <a14:useLocalDpi xmlns:a14="http://schemas.microsoft.com/office/drawing/2010/main" val="0"/>
              </a:ext>
            </a:extLst>
          </a:blip>
          <a:srcRect l="4803" t="25857" r="38250" b="8803"/>
          <a:stretch/>
        </p:blipFill>
        <p:spPr bwMode="auto">
          <a:xfrm>
            <a:off x="395536" y="1484784"/>
            <a:ext cx="4032448" cy="4392488"/>
          </a:xfrm>
          <a:prstGeom prst="rect">
            <a:avLst/>
          </a:prstGeom>
          <a:noFill/>
          <a:ln>
            <a:noFill/>
          </a:ln>
          <a:extLst>
            <a:ext uri="{53640926-AAD7-44D8-BBD7-CCE9431645EC}">
              <a14:shadowObscured xmlns:a14="http://schemas.microsoft.com/office/drawing/2010/main"/>
            </a:ext>
          </a:extLst>
        </p:spPr>
      </p:pic>
      <p:sp>
        <p:nvSpPr>
          <p:cNvPr id="8" name="Θέση περιεχομένου 7"/>
          <p:cNvSpPr>
            <a:spLocks noGrp="1"/>
          </p:cNvSpPr>
          <p:nvPr>
            <p:ph sz="half" idx="2"/>
          </p:nvPr>
        </p:nvSpPr>
        <p:spPr/>
        <p:txBody>
          <a:bodyPr>
            <a:normAutofit/>
          </a:bodyPr>
          <a:lstStyle/>
          <a:p>
            <a:r>
              <a:rPr lang="el-GR" sz="2000" dirty="0" smtClean="0"/>
              <a:t>Η γκιλοτίνα ήταν το βασικό μέσο θανάτωσης κατά την περίοδο της Γαλλικής επανάστασης. Πήρε το γαλλικό όνομά της από τον εφευρέτη της, το γιατρό </a:t>
            </a:r>
            <a:r>
              <a:rPr lang="el-GR" sz="2000" dirty="0" err="1" smtClean="0"/>
              <a:t>Γκιγιοτέν</a:t>
            </a:r>
            <a:r>
              <a:rPr lang="el-GR" sz="2000" dirty="0" smtClean="0"/>
              <a:t>, ο οποίος πρότεινε τη μέθοδο αυτή στη Γαλλική Εθνοσυνέλευση το φθινόπωρο του 1789. </a:t>
            </a:r>
            <a:endParaRPr lang="el-GR" sz="2000" dirty="0"/>
          </a:p>
        </p:txBody>
      </p:sp>
    </p:spTree>
    <p:extLst>
      <p:ext uri="{BB962C8B-B14F-4D97-AF65-F5344CB8AC3E}">
        <p14:creationId xmlns:p14="http://schemas.microsoft.com/office/powerpoint/2010/main" val="1030983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smtClean="0"/>
              <a:t>Η δεύτερη φάση της Γαλλικής επανάστασης</a:t>
            </a:r>
            <a:endParaRPr lang="el-GR" dirty="0"/>
          </a:p>
        </p:txBody>
      </p:sp>
      <p:sp>
        <p:nvSpPr>
          <p:cNvPr id="3" name="Θέση περιεχομένου 2"/>
          <p:cNvSpPr>
            <a:spLocks noGrp="1"/>
          </p:cNvSpPr>
          <p:nvPr>
            <p:ph idx="1"/>
          </p:nvPr>
        </p:nvSpPr>
        <p:spPr/>
        <p:txBody>
          <a:bodyPr/>
          <a:lstStyle/>
          <a:p>
            <a:pPr algn="just">
              <a:buFont typeface="Wingdings" panose="05000000000000000000" pitchFamily="2" charset="2"/>
              <a:buChar char="Ø"/>
            </a:pPr>
            <a:r>
              <a:rPr lang="el-GR" dirty="0" smtClean="0"/>
              <a:t>Σύσταση Επιτροπής Δημόσιας Σωτηρίας</a:t>
            </a:r>
          </a:p>
          <a:p>
            <a:pPr algn="just">
              <a:buFont typeface="Wingdings" panose="05000000000000000000" pitchFamily="2" charset="2"/>
              <a:buChar char="Ø"/>
            </a:pPr>
            <a:r>
              <a:rPr lang="el-GR" dirty="0" smtClean="0"/>
              <a:t>Σύσταση Επιτροπής Γενικής Ασφάλειας</a:t>
            </a:r>
          </a:p>
          <a:p>
            <a:pPr algn="just">
              <a:buFont typeface="Wingdings" panose="05000000000000000000" pitchFamily="2" charset="2"/>
              <a:buChar char="Ø"/>
            </a:pPr>
            <a:r>
              <a:rPr lang="el-GR" dirty="0" smtClean="0"/>
              <a:t>Σύσταση επαναστατικών δικαστηρίων        </a:t>
            </a:r>
          </a:p>
          <a:p>
            <a:pPr marL="0" indent="0" algn="just">
              <a:buNone/>
            </a:pPr>
            <a:r>
              <a:rPr lang="el-GR" dirty="0" smtClean="0"/>
              <a:t>Καταστολή αντεπαναστατικών ενεργειών</a:t>
            </a:r>
          </a:p>
          <a:p>
            <a:pPr marL="0" indent="0" algn="just">
              <a:buNone/>
            </a:pPr>
            <a:r>
              <a:rPr lang="el-GR" dirty="0" smtClean="0"/>
              <a:t>Αντίδραση Γιρονδίνων	       σύλληψη ηγετών τους</a:t>
            </a:r>
          </a:p>
          <a:p>
            <a:pPr algn="just">
              <a:buFont typeface="Wingdings" panose="05000000000000000000" pitchFamily="2" charset="2"/>
              <a:buChar char="Ø"/>
            </a:pPr>
            <a:r>
              <a:rPr lang="el-GR" dirty="0" smtClean="0"/>
              <a:t>Δημιουργία επαναστατικής κυβέρνησης με αρχηγό το Ροβεσπιέρο.  </a:t>
            </a:r>
            <a:endParaRPr lang="el-GR" dirty="0"/>
          </a:p>
        </p:txBody>
      </p:sp>
      <p:sp>
        <p:nvSpPr>
          <p:cNvPr id="6" name="Δεξιό βέλος 5"/>
          <p:cNvSpPr/>
          <p:nvPr/>
        </p:nvSpPr>
        <p:spPr>
          <a:xfrm>
            <a:off x="7308304" y="28986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p:cNvSpPr/>
          <p:nvPr/>
        </p:nvSpPr>
        <p:spPr>
          <a:xfrm>
            <a:off x="7524328" y="34027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εξιό βέλος 7"/>
          <p:cNvSpPr/>
          <p:nvPr/>
        </p:nvSpPr>
        <p:spPr>
          <a:xfrm>
            <a:off x="4716016" y="40507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41477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Επαναστατική κυβέρνηση</a:t>
            </a:r>
            <a:endParaRPr lang="el-GR" dirty="0"/>
          </a:p>
        </p:txBody>
      </p:sp>
      <p:sp>
        <p:nvSpPr>
          <p:cNvPr id="7" name="Θέση περιεχομένου 6"/>
          <p:cNvSpPr>
            <a:spLocks noGrp="1"/>
          </p:cNvSpPr>
          <p:nvPr>
            <p:ph sz="half" idx="2"/>
          </p:nvPr>
        </p:nvSpPr>
        <p:spPr>
          <a:xfrm>
            <a:off x="4067944" y="1700808"/>
            <a:ext cx="4896544" cy="4896544"/>
          </a:xfrm>
        </p:spPr>
        <p:txBody>
          <a:bodyPr/>
          <a:lstStyle/>
          <a:p>
            <a:pPr>
              <a:buFont typeface="Wingdings" panose="05000000000000000000" pitchFamily="2" charset="2"/>
              <a:buChar char="Ø"/>
            </a:pPr>
            <a:r>
              <a:rPr lang="el-GR" dirty="0" smtClean="0"/>
              <a:t>Αναδιοργάνωση στρατού</a:t>
            </a:r>
          </a:p>
          <a:p>
            <a:pPr>
              <a:buFont typeface="Wingdings" panose="05000000000000000000" pitchFamily="2" charset="2"/>
              <a:buChar char="Ø"/>
            </a:pPr>
            <a:r>
              <a:rPr lang="el-GR" dirty="0" smtClean="0"/>
              <a:t>Εκτέλεση 40.000 υπόπτων για αντεπαναστατική δράση (</a:t>
            </a:r>
            <a:r>
              <a:rPr lang="el-GR" b="1" dirty="0" smtClean="0"/>
              <a:t>Περίοδος Τρομοκρατίας)</a:t>
            </a:r>
          </a:p>
          <a:p>
            <a:pPr>
              <a:buFont typeface="Wingdings" panose="05000000000000000000" pitchFamily="2" charset="2"/>
              <a:buChar char="Ø"/>
            </a:pPr>
            <a:r>
              <a:rPr lang="el-GR" b="1" dirty="0" smtClean="0"/>
              <a:t>Α</a:t>
            </a:r>
            <a:r>
              <a:rPr lang="el-GR" dirty="0" smtClean="0"/>
              <a:t>ντικατάσταση χριστιανικής θρησκείας από τη λατρεία του </a:t>
            </a:r>
            <a:r>
              <a:rPr lang="el-GR" dirty="0"/>
              <a:t>Α</a:t>
            </a:r>
            <a:r>
              <a:rPr lang="el-GR" dirty="0" smtClean="0"/>
              <a:t>νώτατου Όντος</a:t>
            </a:r>
          </a:p>
          <a:p>
            <a:pPr>
              <a:buFont typeface="Wingdings" panose="05000000000000000000" pitchFamily="2" charset="2"/>
              <a:buChar char="Ø"/>
            </a:pPr>
            <a:r>
              <a:rPr lang="el-GR" dirty="0" smtClean="0"/>
              <a:t>Αλλαγή ημερολογίου (νέα ονόματα στους μήνες)</a:t>
            </a:r>
            <a:endParaRPr lang="el-GR" dirty="0"/>
          </a:p>
        </p:txBody>
      </p:sp>
      <p:pic>
        <p:nvPicPr>
          <p:cNvPr id="8" name="Θέση περιεχομένου 7" descr="http://image.slidesharecdn.com/3-111107114020-phpapp01/95/3-22-728.jpg?cb=1320687683"/>
          <p:cNvPicPr>
            <a:picLocks noGrp="1"/>
          </p:cNvPicPr>
          <p:nvPr>
            <p:ph sz="half" idx="1"/>
          </p:nvPr>
        </p:nvPicPr>
        <p:blipFill rotWithShape="1">
          <a:blip r:embed="rId2">
            <a:extLst>
              <a:ext uri="{28A0092B-C50C-407E-A947-70E740481C1C}">
                <a14:useLocalDpi xmlns:a14="http://schemas.microsoft.com/office/drawing/2010/main" val="0"/>
              </a:ext>
            </a:extLst>
          </a:blip>
          <a:srcRect t="3460" r="48052" b="2000"/>
          <a:stretch/>
        </p:blipFill>
        <p:spPr bwMode="auto">
          <a:xfrm>
            <a:off x="323528" y="1628800"/>
            <a:ext cx="3600400" cy="4752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2915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Μαξιμιλιανός Ροβεσπιέρος 1758-1794</a:t>
            </a:r>
            <a:endParaRPr lang="el-GR" dirty="0"/>
          </a:p>
        </p:txBody>
      </p:sp>
      <p:pic>
        <p:nvPicPr>
          <p:cNvPr id="5" name="Θέση περιεχομένου 4" descr="http://image.slidesharecdn.com/random-140516135112-phpapp02/95/-43-638.jpg?cb=1400266413"/>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556792"/>
            <a:ext cx="4464496" cy="4464496"/>
          </a:xfrm>
          <a:prstGeom prst="rect">
            <a:avLst/>
          </a:prstGeom>
          <a:noFill/>
          <a:ln>
            <a:noFill/>
          </a:ln>
        </p:spPr>
      </p:pic>
      <p:pic>
        <p:nvPicPr>
          <p:cNvPr id="6" name="Θέση περιεχομένου 4" descr="http://image.slidesharecdn.com/random-130930130613-phpapp01/95/-25-638.jpg?cb=1380564445"/>
          <p:cNvPicPr>
            <a:picLocks noGrp="1"/>
          </p:cNvPicPr>
          <p:nvPr>
            <p:ph sz="half" idx="1"/>
          </p:nvPr>
        </p:nvPicPr>
        <p:blipFill rotWithShape="1">
          <a:blip r:embed="rId3">
            <a:extLst>
              <a:ext uri="{28A0092B-C50C-407E-A947-70E740481C1C}">
                <a14:useLocalDpi xmlns:a14="http://schemas.microsoft.com/office/drawing/2010/main" val="0"/>
              </a:ext>
            </a:extLst>
          </a:blip>
          <a:srcRect t="4138" r="52115" b="10345"/>
          <a:stretch/>
        </p:blipFill>
        <p:spPr bwMode="auto">
          <a:xfrm>
            <a:off x="1021526" y="1912335"/>
            <a:ext cx="2909948" cy="39016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112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Αποτελέσματα</a:t>
            </a:r>
            <a:endParaRPr lang="el-GR" dirty="0"/>
          </a:p>
        </p:txBody>
      </p:sp>
      <p:sp>
        <p:nvSpPr>
          <p:cNvPr id="6" name="Θέση περιεχομένου 5"/>
          <p:cNvSpPr>
            <a:spLocks noGrp="1"/>
          </p:cNvSpPr>
          <p:nvPr>
            <p:ph idx="1"/>
          </p:nvPr>
        </p:nvSpPr>
        <p:spPr>
          <a:xfrm>
            <a:off x="457200" y="1196752"/>
            <a:ext cx="8229600" cy="4929411"/>
          </a:xfrm>
        </p:spPr>
        <p:txBody>
          <a:bodyPr/>
          <a:lstStyle/>
          <a:p>
            <a:pPr>
              <a:buFont typeface="Wingdings" panose="05000000000000000000" pitchFamily="2" charset="2"/>
              <a:buChar char="Ø"/>
            </a:pPr>
            <a:r>
              <a:rPr lang="el-GR" dirty="0"/>
              <a:t>Β</a:t>
            </a:r>
            <a:r>
              <a:rPr lang="el-GR" dirty="0" smtClean="0"/>
              <a:t>ελτίωση του βιοτικού επιπέδου των κατώτερων κοινωνικών στρωμάτων</a:t>
            </a:r>
          </a:p>
          <a:p>
            <a:pPr>
              <a:buFont typeface="Wingdings" panose="05000000000000000000" pitchFamily="2" charset="2"/>
              <a:buChar char="Ø"/>
            </a:pPr>
            <a:r>
              <a:rPr lang="el-GR" dirty="0" smtClean="0"/>
              <a:t>Αντιδράσεις στα ακραία μέτρα</a:t>
            </a:r>
          </a:p>
          <a:p>
            <a:pPr>
              <a:buFont typeface="Wingdings" panose="05000000000000000000" pitchFamily="2" charset="2"/>
              <a:buChar char="Ø"/>
            </a:pPr>
            <a:r>
              <a:rPr lang="el-GR" dirty="0" smtClean="0"/>
              <a:t>Σύλληψη και εκτέλεση Ροβεσπιέρου από τη Συμβατική Συνέλευση</a:t>
            </a:r>
            <a:endParaRPr lang="el-GR" dirty="0"/>
          </a:p>
        </p:txBody>
      </p:sp>
    </p:spTree>
    <p:extLst>
      <p:ext uri="{BB962C8B-B14F-4D97-AF65-F5344CB8AC3E}">
        <p14:creationId xmlns:p14="http://schemas.microsoft.com/office/powerpoint/2010/main" val="23484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l"/>
            <a:r>
              <a:rPr lang="el-GR" sz="3600" dirty="0" smtClean="0"/>
              <a:t>Μαξιμιλιανός Ροβεσπιέρος (1758-1794)</a:t>
            </a:r>
            <a:endParaRPr lang="el-GR" sz="3600" dirty="0"/>
          </a:p>
        </p:txBody>
      </p:sp>
      <p:sp>
        <p:nvSpPr>
          <p:cNvPr id="8" name="Θέση περιεχομένου 7"/>
          <p:cNvSpPr>
            <a:spLocks noGrp="1"/>
          </p:cNvSpPr>
          <p:nvPr>
            <p:ph sz="half" idx="1"/>
          </p:nvPr>
        </p:nvSpPr>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p:txBody>
      </p:sp>
      <p:pic>
        <p:nvPicPr>
          <p:cNvPr id="6" name="Θέση περιεχομένου 5" descr="http://www.newsbeast.gr/files/1/2013/08/28/robesp/robesp10.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66446" y="1988840"/>
            <a:ext cx="4038600" cy="2638552"/>
          </a:xfrm>
          <a:prstGeom prst="rect">
            <a:avLst/>
          </a:prstGeom>
          <a:noFill/>
          <a:ln>
            <a:noFill/>
          </a:ln>
        </p:spPr>
      </p:pic>
      <p:sp>
        <p:nvSpPr>
          <p:cNvPr id="7" name="TextBox 6"/>
          <p:cNvSpPr txBox="1"/>
          <p:nvPr/>
        </p:nvSpPr>
        <p:spPr>
          <a:xfrm>
            <a:off x="611560" y="1484784"/>
            <a:ext cx="3348372" cy="369332"/>
          </a:xfrm>
          <a:prstGeom prst="rect">
            <a:avLst/>
          </a:prstGeom>
          <a:noFill/>
        </p:spPr>
        <p:txBody>
          <a:bodyPr wrap="square" rtlCol="0">
            <a:spAutoFit/>
          </a:bodyPr>
          <a:lstStyle/>
          <a:p>
            <a:r>
              <a:rPr lang="el-GR" dirty="0" smtClean="0"/>
              <a:t>Η δίκη του Ροβεσπιέρου</a:t>
            </a:r>
            <a:endParaRPr lang="el-GR" dirty="0"/>
          </a:p>
        </p:txBody>
      </p:sp>
      <p:pic>
        <p:nvPicPr>
          <p:cNvPr id="9" name="Εικόνα 8" descr="http://image.slidesharecdn.com/random-120925102759-phpapp02/95/3-39-638.jpg?cb=1411407359"/>
          <p:cNvPicPr/>
          <p:nvPr/>
        </p:nvPicPr>
        <p:blipFill rotWithShape="1">
          <a:blip r:embed="rId3">
            <a:extLst>
              <a:ext uri="{28A0092B-C50C-407E-A947-70E740481C1C}">
                <a14:useLocalDpi xmlns:a14="http://schemas.microsoft.com/office/drawing/2010/main" val="0"/>
              </a:ext>
            </a:extLst>
          </a:blip>
          <a:srcRect l="49438" t="21035" r="4148" b="3448"/>
          <a:stretch/>
        </p:blipFill>
        <p:spPr bwMode="auto">
          <a:xfrm>
            <a:off x="4842373" y="2132856"/>
            <a:ext cx="4032448" cy="4484922"/>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5220072" y="1669450"/>
            <a:ext cx="2952328" cy="369332"/>
          </a:xfrm>
          <a:prstGeom prst="rect">
            <a:avLst/>
          </a:prstGeom>
          <a:noFill/>
        </p:spPr>
        <p:txBody>
          <a:bodyPr wrap="square" rtlCol="0">
            <a:spAutoFit/>
          </a:bodyPr>
          <a:lstStyle/>
          <a:p>
            <a:r>
              <a:rPr lang="el-GR" dirty="0" smtClean="0"/>
              <a:t>Η εκτέλεση του Ροβεσπιέρου</a:t>
            </a:r>
            <a:endParaRPr lang="el-GR" dirty="0"/>
          </a:p>
        </p:txBody>
      </p:sp>
    </p:spTree>
    <p:extLst>
      <p:ext uri="{BB962C8B-B14F-4D97-AF65-F5344CB8AC3E}">
        <p14:creationId xmlns:p14="http://schemas.microsoft.com/office/powerpoint/2010/main" val="1874755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Μασσαλιώτιδα</a:t>
            </a:r>
            <a:endParaRPr lang="el-GR" dirty="0"/>
          </a:p>
        </p:txBody>
      </p:sp>
      <p:sp>
        <p:nvSpPr>
          <p:cNvPr id="4" name="Θέση περιεχομένου 3"/>
          <p:cNvSpPr>
            <a:spLocks noGrp="1"/>
          </p:cNvSpPr>
          <p:nvPr>
            <p:ph sz="half" idx="2"/>
          </p:nvPr>
        </p:nvSpPr>
        <p:spPr/>
        <p:txBody>
          <a:bodyPr>
            <a:normAutofit fontScale="55000" lnSpcReduction="20000"/>
          </a:bodyPr>
          <a:lstStyle/>
          <a:p>
            <a:r>
              <a:rPr lang="el-GR" dirty="0"/>
              <a:t>Ο </a:t>
            </a:r>
            <a:r>
              <a:rPr lang="el-GR" u="sng" dirty="0" err="1">
                <a:hlinkClick r:id="rId2" tooltip="Κλοντ Ζοζέφ Ρουζέ ντε Λιλ"/>
              </a:rPr>
              <a:t>Ρουζέ</a:t>
            </a:r>
            <a:r>
              <a:rPr lang="el-GR" u="sng" dirty="0">
                <a:hlinkClick r:id="rId2" tooltip="Κλοντ Ζοζέφ Ρουζέ ντε Λιλ"/>
              </a:rPr>
              <a:t> ντε </a:t>
            </a:r>
            <a:r>
              <a:rPr lang="el-GR" u="sng" dirty="0" err="1">
                <a:hlinkClick r:id="rId2" tooltip="Κλοντ Ζοζέφ Ρουζέ ντε Λιλ"/>
              </a:rPr>
              <a:t>Λιλ</a:t>
            </a:r>
            <a:r>
              <a:rPr lang="el-GR" dirty="0"/>
              <a:t> τραγουδάει για πρώτη φορά τη «Μασσαλιώτιδα» στο σαλόνι του δημάρχου Ντίτριχ στο </a:t>
            </a:r>
            <a:r>
              <a:rPr lang="el-GR" u="sng" dirty="0">
                <a:hlinkClick r:id="rId3" tooltip="Στρασβούργο"/>
              </a:rPr>
              <a:t>Στρασβούργο</a:t>
            </a:r>
            <a:r>
              <a:rPr lang="el-GR" dirty="0"/>
              <a:t>.</a:t>
            </a:r>
          </a:p>
          <a:p>
            <a:r>
              <a:rPr lang="el-GR" dirty="0"/>
              <a:t>Γράφτηκε στο </a:t>
            </a:r>
            <a:r>
              <a:rPr lang="el-GR" u="sng" dirty="0">
                <a:hlinkClick r:id="rId3" tooltip="Στρασβούργο"/>
              </a:rPr>
              <a:t>Στρασβούργο</a:t>
            </a:r>
            <a:r>
              <a:rPr lang="el-GR" dirty="0"/>
              <a:t> την νύκτα της κήρυξης του πολέμου μεταξύ Γαλλίας και Αυστρίας </a:t>
            </a:r>
            <a:r>
              <a:rPr lang="el-GR" u="sng" dirty="0">
                <a:hlinkClick r:id="rId4" tooltip="17 Απριλίου"/>
              </a:rPr>
              <a:t>17 Απριλίου</a:t>
            </a:r>
            <a:r>
              <a:rPr lang="el-GR" dirty="0"/>
              <a:t> </a:t>
            </a:r>
            <a:r>
              <a:rPr lang="el-GR" u="sng" dirty="0">
                <a:hlinkClick r:id="rId5" tooltip="1792"/>
              </a:rPr>
              <a:t>1792</a:t>
            </a:r>
            <a:r>
              <a:rPr lang="el-GR" dirty="0"/>
              <a:t>. Αρχικά τιτλοφορήθηκε </a:t>
            </a:r>
            <a:r>
              <a:rPr lang="el-GR" i="1" dirty="0"/>
              <a:t>Πολεμικό άσμα για τη στρατιά του Ρήνου</a:t>
            </a:r>
            <a:r>
              <a:rPr lang="el-GR" dirty="0"/>
              <a:t> (</a:t>
            </a:r>
            <a:r>
              <a:rPr lang="el-GR" i="1" dirty="0" err="1"/>
              <a:t>Chant</a:t>
            </a:r>
            <a:r>
              <a:rPr lang="el-GR" i="1" dirty="0"/>
              <a:t> </a:t>
            </a:r>
            <a:r>
              <a:rPr lang="el-GR" i="1" dirty="0" err="1"/>
              <a:t>de</a:t>
            </a:r>
            <a:r>
              <a:rPr lang="el-GR" i="1" dirty="0"/>
              <a:t> </a:t>
            </a:r>
            <a:r>
              <a:rPr lang="el-GR" i="1" dirty="0" err="1"/>
              <a:t>guerre</a:t>
            </a:r>
            <a:r>
              <a:rPr lang="el-GR" i="1" dirty="0"/>
              <a:t> </a:t>
            </a:r>
            <a:r>
              <a:rPr lang="el-GR" i="1" dirty="0" err="1"/>
              <a:t>pour</a:t>
            </a:r>
            <a:r>
              <a:rPr lang="el-GR" i="1" dirty="0"/>
              <a:t> </a:t>
            </a:r>
            <a:r>
              <a:rPr lang="el-GR" i="1" dirty="0" err="1"/>
              <a:t>l'armée</a:t>
            </a:r>
            <a:r>
              <a:rPr lang="el-GR" i="1" dirty="0"/>
              <a:t> </a:t>
            </a:r>
            <a:r>
              <a:rPr lang="el-GR" i="1" dirty="0" err="1"/>
              <a:t>du</a:t>
            </a:r>
            <a:r>
              <a:rPr lang="el-GR" i="1" dirty="0"/>
              <a:t> </a:t>
            </a:r>
            <a:r>
              <a:rPr lang="el-GR" i="1" dirty="0" err="1"/>
              <a:t>Rhin</a:t>
            </a:r>
            <a:r>
              <a:rPr lang="el-GR" dirty="0"/>
              <a:t>) αφού γράφτηκε σαν πολεμικό εμβατήριο. Κατά την επιστροφή του γαλλικού στρατού κάποιοι </a:t>
            </a:r>
            <a:r>
              <a:rPr lang="el-GR" u="sng" dirty="0">
                <a:hlinkClick r:id="rId6" tooltip="Μασσαλία"/>
              </a:rPr>
              <a:t>Μασσαλιώτες</a:t>
            </a:r>
            <a:r>
              <a:rPr lang="el-GR" dirty="0"/>
              <a:t> εθελοντές άρχισαν να το τραγουδούν στους δρόμους του Παρισιού οπότε και ονομάστηκε στην αρχή «Τραγούδι των Μασσαλιωτών» και αργότερα «Μασσαλιώτιδα».</a:t>
            </a:r>
          </a:p>
          <a:p>
            <a:r>
              <a:rPr lang="el-GR" dirty="0"/>
              <a:t>Η Γαλλική Εθνοσυνέλευση την αποδέχτηκε ως το γαλλικό εθνικό ύμνο σε διάταγμα που εκδόθηκε στις 14 Ιουλίου 1795, καθιστώντας την τον πρώτο ύμνο της Γαλλίας.</a:t>
            </a:r>
          </a:p>
          <a:p>
            <a:r>
              <a:rPr lang="en-US" dirty="0" smtClean="0"/>
              <a:t>(</a:t>
            </a:r>
            <a:r>
              <a:rPr lang="el-GR" dirty="0" smtClean="0"/>
              <a:t>πηγή: </a:t>
            </a:r>
            <a:r>
              <a:rPr lang="en-US" dirty="0" smtClean="0"/>
              <a:t>el.wikipedia.org)</a:t>
            </a:r>
            <a:endParaRPr lang="el-GR" dirty="0"/>
          </a:p>
        </p:txBody>
      </p:sp>
      <p:pic>
        <p:nvPicPr>
          <p:cNvPr id="5" name="Θέση περιεχομένου 4" descr="http://upload.wikimedia.org/wikipedia/commons/4/48/Pils_-_Rouget_de_Lisle_chantant_la_Marseillaise.jpg"/>
          <p:cNvPicPr>
            <a:picLocks noGrp="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457200" y="2262680"/>
            <a:ext cx="4038600" cy="3201003"/>
          </a:xfrm>
          <a:prstGeom prst="rect">
            <a:avLst/>
          </a:prstGeom>
          <a:noFill/>
          <a:ln>
            <a:noFill/>
          </a:ln>
        </p:spPr>
      </p:pic>
    </p:spTree>
    <p:extLst>
      <p:ext uri="{BB962C8B-B14F-4D97-AF65-F5344CB8AC3E}">
        <p14:creationId xmlns:p14="http://schemas.microsoft.com/office/powerpoint/2010/main" val="177751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836712"/>
          </a:xfrm>
        </p:spPr>
        <p:txBody>
          <a:bodyPr/>
          <a:lstStyle/>
          <a:p>
            <a:r>
              <a:rPr lang="el-GR" dirty="0" smtClean="0"/>
              <a:t>Ο Εθνικός Ύμνος της Γαλλίας</a:t>
            </a:r>
            <a:endParaRPr lang="el-GR" dirty="0"/>
          </a:p>
        </p:txBody>
      </p:sp>
      <p:sp>
        <p:nvSpPr>
          <p:cNvPr id="3" name="Θέση περιεχομένου 2"/>
          <p:cNvSpPr>
            <a:spLocks noGrp="1"/>
          </p:cNvSpPr>
          <p:nvPr>
            <p:ph sz="half" idx="1"/>
          </p:nvPr>
        </p:nvSpPr>
        <p:spPr>
          <a:xfrm>
            <a:off x="457200" y="836712"/>
            <a:ext cx="4038600" cy="5760640"/>
          </a:xfrm>
        </p:spPr>
        <p:txBody>
          <a:bodyPr>
            <a:normAutofit fontScale="55000" lnSpcReduction="20000"/>
          </a:bodyPr>
          <a:lstStyle/>
          <a:p>
            <a:r>
              <a:rPr lang="en-US" sz="2900" dirty="0" err="1"/>
              <a:t>Allons</a:t>
            </a:r>
            <a:r>
              <a:rPr lang="en-US" sz="2900" dirty="0"/>
              <a:t> </a:t>
            </a:r>
            <a:r>
              <a:rPr lang="en-US" sz="2900" dirty="0" err="1"/>
              <a:t>enfants</a:t>
            </a:r>
            <a:r>
              <a:rPr lang="en-US" sz="2900" dirty="0"/>
              <a:t> de la </a:t>
            </a:r>
            <a:r>
              <a:rPr lang="en-US" sz="2900" dirty="0" err="1"/>
              <a:t>Patrie</a:t>
            </a:r>
            <a:r>
              <a:rPr lang="en-US" sz="2900" dirty="0"/>
              <a:t/>
            </a:r>
            <a:br>
              <a:rPr lang="en-US" sz="2900" dirty="0"/>
            </a:br>
            <a:r>
              <a:rPr lang="en-US" sz="2900" dirty="0"/>
              <a:t>Le jour de </a:t>
            </a:r>
            <a:r>
              <a:rPr lang="en-US" sz="2900" dirty="0" err="1"/>
              <a:t>gloire</a:t>
            </a:r>
            <a:r>
              <a:rPr lang="en-US" sz="2900" dirty="0"/>
              <a:t> </a:t>
            </a:r>
            <a:r>
              <a:rPr lang="en-US" sz="2900" dirty="0" err="1"/>
              <a:t>est</a:t>
            </a:r>
            <a:r>
              <a:rPr lang="en-US" sz="2900" dirty="0"/>
              <a:t> </a:t>
            </a:r>
            <a:r>
              <a:rPr lang="en-US" sz="2900" dirty="0" err="1"/>
              <a:t>arrivé</a:t>
            </a:r>
            <a:r>
              <a:rPr lang="en-US" sz="2900" dirty="0"/>
              <a:t/>
            </a:r>
            <a:br>
              <a:rPr lang="en-US" sz="2900" dirty="0"/>
            </a:br>
            <a:r>
              <a:rPr lang="en-US" sz="2900" dirty="0" err="1"/>
              <a:t>Contre</a:t>
            </a:r>
            <a:r>
              <a:rPr lang="en-US" sz="2900" dirty="0"/>
              <a:t> nous de la </a:t>
            </a:r>
            <a:r>
              <a:rPr lang="en-US" sz="2900" dirty="0" err="1"/>
              <a:t>tyrannie</a:t>
            </a:r>
            <a:r>
              <a:rPr lang="en-US" sz="2900" dirty="0"/>
              <a:t/>
            </a:r>
            <a:br>
              <a:rPr lang="en-US" sz="2900" dirty="0"/>
            </a:br>
            <a:r>
              <a:rPr lang="en-US" sz="2900" dirty="0" err="1"/>
              <a:t>L'étendard</a:t>
            </a:r>
            <a:r>
              <a:rPr lang="en-US" sz="2900" dirty="0"/>
              <a:t> </a:t>
            </a:r>
            <a:r>
              <a:rPr lang="en-US" sz="2900" dirty="0" err="1"/>
              <a:t>sanglant</a:t>
            </a:r>
            <a:r>
              <a:rPr lang="en-US" sz="2900" dirty="0"/>
              <a:t> </a:t>
            </a:r>
            <a:r>
              <a:rPr lang="en-US" sz="2900" dirty="0" err="1"/>
              <a:t>est</a:t>
            </a:r>
            <a:r>
              <a:rPr lang="en-US" sz="2900" dirty="0"/>
              <a:t> </a:t>
            </a:r>
            <a:r>
              <a:rPr lang="en-US" sz="2900" dirty="0" err="1"/>
              <a:t>levé</a:t>
            </a:r>
            <a:r>
              <a:rPr lang="en-US" sz="2900" dirty="0"/>
              <a:t/>
            </a:r>
            <a:br>
              <a:rPr lang="en-US" sz="2900" dirty="0"/>
            </a:br>
            <a:r>
              <a:rPr lang="en-US" sz="2900" dirty="0" err="1"/>
              <a:t>Entendez</a:t>
            </a:r>
            <a:r>
              <a:rPr lang="en-US" sz="2900" dirty="0"/>
              <a:t> </a:t>
            </a:r>
            <a:r>
              <a:rPr lang="en-US" sz="2900" dirty="0" err="1"/>
              <a:t>vous</a:t>
            </a:r>
            <a:r>
              <a:rPr lang="en-US" sz="2900" dirty="0"/>
              <a:t> </a:t>
            </a:r>
            <a:r>
              <a:rPr lang="en-US" sz="2900" dirty="0" err="1"/>
              <a:t>dans</a:t>
            </a:r>
            <a:r>
              <a:rPr lang="en-US" sz="2900" dirty="0"/>
              <a:t> les </a:t>
            </a:r>
            <a:r>
              <a:rPr lang="en-US" sz="2900" dirty="0" err="1"/>
              <a:t>campagnes</a:t>
            </a:r>
            <a:r>
              <a:rPr lang="en-US" sz="2900" dirty="0"/>
              <a:t/>
            </a:r>
            <a:br>
              <a:rPr lang="en-US" sz="2900" dirty="0"/>
            </a:br>
            <a:r>
              <a:rPr lang="en-US" sz="2900" dirty="0" err="1"/>
              <a:t>Mugir</a:t>
            </a:r>
            <a:r>
              <a:rPr lang="en-US" sz="2900" dirty="0"/>
              <a:t> </a:t>
            </a:r>
            <a:r>
              <a:rPr lang="en-US" sz="2900" dirty="0" err="1"/>
              <a:t>ces</a:t>
            </a:r>
            <a:r>
              <a:rPr lang="en-US" sz="2900" dirty="0"/>
              <a:t> </a:t>
            </a:r>
            <a:r>
              <a:rPr lang="en-US" sz="2900" dirty="0" err="1"/>
              <a:t>féroces</a:t>
            </a:r>
            <a:r>
              <a:rPr lang="en-US" sz="2900" dirty="0"/>
              <a:t> </a:t>
            </a:r>
            <a:r>
              <a:rPr lang="en-US" sz="2900" dirty="0" err="1"/>
              <a:t>soldats</a:t>
            </a:r>
            <a:r>
              <a:rPr lang="en-US" sz="2900" dirty="0"/>
              <a:t/>
            </a:r>
            <a:br>
              <a:rPr lang="en-US" sz="2900" dirty="0"/>
            </a:br>
            <a:r>
              <a:rPr lang="en-US" sz="2900" dirty="0" err="1"/>
              <a:t>Ils</a:t>
            </a:r>
            <a:r>
              <a:rPr lang="en-US" sz="2900" dirty="0"/>
              <a:t> </a:t>
            </a:r>
            <a:r>
              <a:rPr lang="en-US" sz="2900" dirty="0" err="1"/>
              <a:t>viennent</a:t>
            </a:r>
            <a:r>
              <a:rPr lang="en-US" sz="2900" dirty="0"/>
              <a:t> </a:t>
            </a:r>
            <a:r>
              <a:rPr lang="en-US" sz="2900" dirty="0" err="1"/>
              <a:t>jusque</a:t>
            </a:r>
            <a:r>
              <a:rPr lang="en-US" sz="2900" dirty="0"/>
              <a:t> </a:t>
            </a:r>
            <a:r>
              <a:rPr lang="en-US" sz="2900" dirty="0" err="1"/>
              <a:t>dans</a:t>
            </a:r>
            <a:r>
              <a:rPr lang="en-US" sz="2900" dirty="0"/>
              <a:t> </a:t>
            </a:r>
            <a:r>
              <a:rPr lang="en-US" sz="2900" dirty="0" err="1"/>
              <a:t>vos</a:t>
            </a:r>
            <a:r>
              <a:rPr lang="en-US" sz="2900" dirty="0"/>
              <a:t> bras,</a:t>
            </a:r>
            <a:br>
              <a:rPr lang="en-US" sz="2900" dirty="0"/>
            </a:br>
            <a:r>
              <a:rPr lang="en-US" sz="2900" dirty="0" err="1"/>
              <a:t>égorger</a:t>
            </a:r>
            <a:r>
              <a:rPr lang="en-US" sz="2900" dirty="0"/>
              <a:t> </a:t>
            </a:r>
            <a:r>
              <a:rPr lang="en-US" sz="2900" dirty="0" err="1"/>
              <a:t>vos</a:t>
            </a:r>
            <a:r>
              <a:rPr lang="en-US" sz="2900" dirty="0"/>
              <a:t> </a:t>
            </a:r>
            <a:r>
              <a:rPr lang="en-US" sz="2900" dirty="0" err="1"/>
              <a:t>fils</a:t>
            </a:r>
            <a:r>
              <a:rPr lang="en-US" sz="2900" dirty="0"/>
              <a:t>, </a:t>
            </a:r>
            <a:r>
              <a:rPr lang="en-US" sz="2900" dirty="0" err="1"/>
              <a:t>vos</a:t>
            </a:r>
            <a:r>
              <a:rPr lang="en-US" sz="2900" dirty="0"/>
              <a:t> </a:t>
            </a:r>
            <a:r>
              <a:rPr lang="en-US" sz="2900" dirty="0" err="1"/>
              <a:t>compagnes</a:t>
            </a:r>
            <a:endParaRPr lang="el-GR" sz="2900" dirty="0"/>
          </a:p>
          <a:p>
            <a:r>
              <a:rPr lang="en-US" sz="2900" dirty="0"/>
              <a:t>Aux </a:t>
            </a:r>
            <a:r>
              <a:rPr lang="en-US" sz="2900" dirty="0" err="1"/>
              <a:t>armes</a:t>
            </a:r>
            <a:r>
              <a:rPr lang="en-US" sz="2900" dirty="0"/>
              <a:t> </a:t>
            </a:r>
            <a:r>
              <a:rPr lang="en-US" sz="2900" dirty="0" err="1"/>
              <a:t>citoyens</a:t>
            </a:r>
            <a:r>
              <a:rPr lang="en-US" sz="2900" dirty="0"/>
              <a:t>!</a:t>
            </a:r>
            <a:br>
              <a:rPr lang="en-US" sz="2900" dirty="0"/>
            </a:br>
            <a:r>
              <a:rPr lang="en-US" sz="2900" dirty="0" err="1"/>
              <a:t>Formez</a:t>
            </a:r>
            <a:r>
              <a:rPr lang="en-US" sz="2900" dirty="0"/>
              <a:t> </a:t>
            </a:r>
            <a:r>
              <a:rPr lang="en-US" sz="2900" dirty="0" err="1"/>
              <a:t>vos</a:t>
            </a:r>
            <a:r>
              <a:rPr lang="en-US" sz="2900" dirty="0"/>
              <a:t> </a:t>
            </a:r>
            <a:r>
              <a:rPr lang="en-US" sz="2900" dirty="0" err="1"/>
              <a:t>bataillons</a:t>
            </a:r>
            <a:r>
              <a:rPr lang="en-US" sz="2900" dirty="0"/>
              <a:t>!</a:t>
            </a:r>
            <a:br>
              <a:rPr lang="en-US" sz="2900" dirty="0"/>
            </a:br>
            <a:r>
              <a:rPr lang="en-US" sz="2900" dirty="0" err="1"/>
              <a:t>Marchons</a:t>
            </a:r>
            <a:r>
              <a:rPr lang="en-US" sz="2900" dirty="0"/>
              <a:t>, </a:t>
            </a:r>
            <a:r>
              <a:rPr lang="en-US" sz="2900" dirty="0" err="1"/>
              <a:t>marchons</a:t>
            </a:r>
            <a:r>
              <a:rPr lang="en-US" sz="2900" dirty="0"/>
              <a:t>,</a:t>
            </a:r>
            <a:br>
              <a:rPr lang="en-US" sz="2900" dirty="0"/>
            </a:br>
            <a:r>
              <a:rPr lang="en-US" sz="2900" dirty="0" err="1"/>
              <a:t>Qu'un</a:t>
            </a:r>
            <a:r>
              <a:rPr lang="en-US" sz="2900" dirty="0"/>
              <a:t> sang </a:t>
            </a:r>
            <a:r>
              <a:rPr lang="en-US" sz="2900" dirty="0" err="1"/>
              <a:t>impur</a:t>
            </a:r>
            <a:r>
              <a:rPr lang="en-US" sz="2900" dirty="0"/>
              <a:t> </a:t>
            </a:r>
            <a:r>
              <a:rPr lang="en-US" sz="2900" dirty="0" err="1"/>
              <a:t>abreuve</a:t>
            </a:r>
            <a:r>
              <a:rPr lang="en-US" sz="2900" dirty="0"/>
              <a:t> </a:t>
            </a:r>
            <a:r>
              <a:rPr lang="en-US" sz="2900" dirty="0" err="1"/>
              <a:t>nos</a:t>
            </a:r>
            <a:r>
              <a:rPr lang="en-US" sz="2900" dirty="0"/>
              <a:t> </a:t>
            </a:r>
            <a:r>
              <a:rPr lang="en-US" sz="2900" dirty="0" err="1"/>
              <a:t>sillons</a:t>
            </a:r>
            <a:r>
              <a:rPr lang="en-US" sz="2900" dirty="0"/>
              <a:t>.</a:t>
            </a:r>
            <a:endParaRPr lang="el-GR" sz="2900" dirty="0"/>
          </a:p>
          <a:p>
            <a:r>
              <a:rPr lang="en-US" sz="2900" dirty="0"/>
              <a:t>Amour </a:t>
            </a:r>
            <a:r>
              <a:rPr lang="en-US" sz="2900" dirty="0" err="1"/>
              <a:t>sacré</a:t>
            </a:r>
            <a:r>
              <a:rPr lang="en-US" sz="2900" dirty="0"/>
              <a:t> de la </a:t>
            </a:r>
            <a:r>
              <a:rPr lang="en-US" sz="2900" dirty="0" err="1"/>
              <a:t>Patrie</a:t>
            </a:r>
            <a:r>
              <a:rPr lang="en-US" sz="2900" dirty="0"/>
              <a:t/>
            </a:r>
            <a:br>
              <a:rPr lang="en-US" sz="2900" dirty="0"/>
            </a:br>
            <a:r>
              <a:rPr lang="en-US" sz="2900" dirty="0" err="1"/>
              <a:t>Conduis</a:t>
            </a:r>
            <a:r>
              <a:rPr lang="en-US" sz="2900" dirty="0"/>
              <a:t>, </a:t>
            </a:r>
            <a:r>
              <a:rPr lang="en-US" sz="2900" dirty="0" err="1"/>
              <a:t>soutiens</a:t>
            </a:r>
            <a:r>
              <a:rPr lang="en-US" sz="2900" dirty="0"/>
              <a:t> </a:t>
            </a:r>
            <a:r>
              <a:rPr lang="en-US" sz="2900" dirty="0" err="1"/>
              <a:t>nos</a:t>
            </a:r>
            <a:r>
              <a:rPr lang="en-US" sz="2900" dirty="0"/>
              <a:t> bras </a:t>
            </a:r>
            <a:r>
              <a:rPr lang="en-US" sz="2900" dirty="0" err="1"/>
              <a:t>vengeurs</a:t>
            </a:r>
            <a:r>
              <a:rPr lang="en-US" sz="2900" dirty="0"/>
              <a:t>!</a:t>
            </a:r>
            <a:br>
              <a:rPr lang="en-US" sz="2900" dirty="0"/>
            </a:br>
            <a:r>
              <a:rPr lang="en-US" sz="2900" dirty="0" err="1"/>
              <a:t>Liberté</a:t>
            </a:r>
            <a:r>
              <a:rPr lang="en-US" sz="2900" dirty="0"/>
              <a:t>, </a:t>
            </a:r>
            <a:r>
              <a:rPr lang="en-US" sz="2900" dirty="0" err="1"/>
              <a:t>Liberté</a:t>
            </a:r>
            <a:r>
              <a:rPr lang="en-US" sz="2900" dirty="0"/>
              <a:t> </a:t>
            </a:r>
            <a:r>
              <a:rPr lang="en-US" sz="2900" dirty="0" err="1"/>
              <a:t>chérie</a:t>
            </a:r>
            <a:r>
              <a:rPr lang="en-US" sz="2900" dirty="0"/>
              <a:t>!</a:t>
            </a:r>
            <a:br>
              <a:rPr lang="en-US" sz="2900" dirty="0"/>
            </a:br>
            <a:r>
              <a:rPr lang="en-US" sz="2900" dirty="0"/>
              <a:t>Combats avec </a:t>
            </a:r>
            <a:r>
              <a:rPr lang="en-US" sz="2900" dirty="0" err="1"/>
              <a:t>tes</a:t>
            </a:r>
            <a:r>
              <a:rPr lang="en-US" sz="2900" dirty="0"/>
              <a:t> </a:t>
            </a:r>
            <a:r>
              <a:rPr lang="en-US" sz="2900" dirty="0" err="1"/>
              <a:t>défenseurs</a:t>
            </a:r>
            <a:r>
              <a:rPr lang="en-US" sz="2900" dirty="0"/>
              <a:t>.</a:t>
            </a:r>
            <a:br>
              <a:rPr lang="en-US" sz="2900" dirty="0"/>
            </a:br>
            <a:r>
              <a:rPr lang="en-US" sz="2900" dirty="0"/>
              <a:t>Sous </a:t>
            </a:r>
            <a:r>
              <a:rPr lang="en-US" sz="2900" dirty="0" err="1"/>
              <a:t>nos</a:t>
            </a:r>
            <a:r>
              <a:rPr lang="en-US" sz="2900" dirty="0"/>
              <a:t> </a:t>
            </a:r>
            <a:r>
              <a:rPr lang="en-US" sz="2900" dirty="0" err="1"/>
              <a:t>drapeaux</a:t>
            </a:r>
            <a:r>
              <a:rPr lang="en-US" sz="2900" dirty="0"/>
              <a:t>, </a:t>
            </a:r>
            <a:r>
              <a:rPr lang="en-US" sz="2900" dirty="0" err="1"/>
              <a:t>que</a:t>
            </a:r>
            <a:r>
              <a:rPr lang="en-US" sz="2900" dirty="0"/>
              <a:t> la </a:t>
            </a:r>
            <a:r>
              <a:rPr lang="en-US" sz="2900" dirty="0" err="1"/>
              <a:t>victoire</a:t>
            </a:r>
            <a:r>
              <a:rPr lang="en-US" sz="2900" dirty="0"/>
              <a:t/>
            </a:r>
            <a:br>
              <a:rPr lang="en-US" sz="2900" dirty="0"/>
            </a:br>
            <a:r>
              <a:rPr lang="en-US" sz="2900" dirty="0" err="1"/>
              <a:t>Accoure</a:t>
            </a:r>
            <a:r>
              <a:rPr lang="en-US" sz="2900" dirty="0"/>
              <a:t> à </a:t>
            </a:r>
            <a:r>
              <a:rPr lang="en-US" sz="2900" dirty="0" err="1"/>
              <a:t>tes</a:t>
            </a:r>
            <a:r>
              <a:rPr lang="en-US" sz="2900" dirty="0"/>
              <a:t> </a:t>
            </a:r>
            <a:r>
              <a:rPr lang="en-US" sz="2900" dirty="0" err="1"/>
              <a:t>mâles</a:t>
            </a:r>
            <a:r>
              <a:rPr lang="en-US" sz="2900" dirty="0"/>
              <a:t> accents,</a:t>
            </a:r>
            <a:br>
              <a:rPr lang="en-US" sz="2900" dirty="0"/>
            </a:br>
            <a:r>
              <a:rPr lang="en-US" sz="2900" dirty="0" err="1"/>
              <a:t>Que</a:t>
            </a:r>
            <a:r>
              <a:rPr lang="en-US" sz="2900" dirty="0"/>
              <a:t> </a:t>
            </a:r>
            <a:r>
              <a:rPr lang="en-US" sz="2900" dirty="0" err="1"/>
              <a:t>tes</a:t>
            </a:r>
            <a:r>
              <a:rPr lang="en-US" sz="2900" dirty="0"/>
              <a:t> </a:t>
            </a:r>
            <a:r>
              <a:rPr lang="en-US" sz="2900" dirty="0" err="1"/>
              <a:t>ennemis</a:t>
            </a:r>
            <a:r>
              <a:rPr lang="en-US" sz="2900" dirty="0"/>
              <a:t> </a:t>
            </a:r>
            <a:r>
              <a:rPr lang="en-US" sz="2900" dirty="0" err="1"/>
              <a:t>expirant</a:t>
            </a:r>
            <a:r>
              <a:rPr lang="en-US" sz="2900" dirty="0"/>
              <a:t/>
            </a:r>
            <a:br>
              <a:rPr lang="en-US" sz="2900" dirty="0"/>
            </a:br>
            <a:r>
              <a:rPr lang="en-US" sz="2900" dirty="0" err="1"/>
              <a:t>Voient</a:t>
            </a:r>
            <a:r>
              <a:rPr lang="en-US" sz="2900" dirty="0"/>
              <a:t> ton </a:t>
            </a:r>
            <a:r>
              <a:rPr lang="en-US" sz="2900" dirty="0" err="1"/>
              <a:t>triomphe</a:t>
            </a:r>
            <a:r>
              <a:rPr lang="en-US" sz="2900" dirty="0"/>
              <a:t> et </a:t>
            </a:r>
            <a:r>
              <a:rPr lang="en-US" sz="2900" dirty="0" err="1"/>
              <a:t>notre</a:t>
            </a:r>
            <a:r>
              <a:rPr lang="en-US" sz="2900" dirty="0"/>
              <a:t> </a:t>
            </a:r>
            <a:r>
              <a:rPr lang="en-US" sz="2900" dirty="0" err="1"/>
              <a:t>gloire</a:t>
            </a:r>
            <a:r>
              <a:rPr lang="en-US" sz="2900" dirty="0"/>
              <a:t>!</a:t>
            </a:r>
            <a:endParaRPr lang="el-GR" sz="2900" dirty="0"/>
          </a:p>
          <a:p>
            <a:r>
              <a:rPr lang="en-US" sz="2900" dirty="0"/>
              <a:t>Aux </a:t>
            </a:r>
            <a:r>
              <a:rPr lang="en-US" sz="2900" dirty="0" err="1"/>
              <a:t>armes</a:t>
            </a:r>
            <a:r>
              <a:rPr lang="en-US" sz="2900" dirty="0"/>
              <a:t> </a:t>
            </a:r>
            <a:r>
              <a:rPr lang="en-US" sz="2900" dirty="0" err="1"/>
              <a:t>citoyens</a:t>
            </a:r>
            <a:r>
              <a:rPr lang="en-US" sz="2900" dirty="0"/>
              <a:t>! </a:t>
            </a:r>
            <a:r>
              <a:rPr lang="en-US" sz="2900" dirty="0" err="1"/>
              <a:t>Formez</a:t>
            </a:r>
            <a:r>
              <a:rPr lang="en-US" sz="2900" dirty="0"/>
              <a:t> </a:t>
            </a:r>
            <a:r>
              <a:rPr lang="en-US" sz="2900" dirty="0" err="1"/>
              <a:t>vos</a:t>
            </a:r>
            <a:r>
              <a:rPr lang="en-US" sz="2900" dirty="0"/>
              <a:t> </a:t>
            </a:r>
            <a:r>
              <a:rPr lang="en-US" sz="2900" dirty="0" err="1"/>
              <a:t>bataillons</a:t>
            </a:r>
            <a:r>
              <a:rPr lang="en-US" sz="2900" dirty="0"/>
              <a:t>!</a:t>
            </a:r>
            <a:br>
              <a:rPr lang="en-US" sz="2900" dirty="0"/>
            </a:br>
            <a:r>
              <a:rPr lang="en-US" sz="2900" dirty="0" err="1"/>
              <a:t>Marchons</a:t>
            </a:r>
            <a:r>
              <a:rPr lang="en-US" sz="2900" dirty="0"/>
              <a:t>, </a:t>
            </a:r>
            <a:r>
              <a:rPr lang="en-US" sz="2900" dirty="0" err="1"/>
              <a:t>marchons</a:t>
            </a:r>
            <a:r>
              <a:rPr lang="en-US" sz="2900" dirty="0"/>
              <a:t>,</a:t>
            </a:r>
            <a:br>
              <a:rPr lang="en-US" sz="2900" dirty="0"/>
            </a:br>
            <a:r>
              <a:rPr lang="en-US" sz="2900" dirty="0" err="1"/>
              <a:t>Qu'un</a:t>
            </a:r>
            <a:r>
              <a:rPr lang="en-US" sz="2900" dirty="0"/>
              <a:t> sang </a:t>
            </a:r>
            <a:r>
              <a:rPr lang="en-US" sz="2900" dirty="0" err="1"/>
              <a:t>impur</a:t>
            </a:r>
            <a:r>
              <a:rPr lang="en-US" sz="2900" dirty="0"/>
              <a:t> </a:t>
            </a:r>
            <a:r>
              <a:rPr lang="en-US" sz="2900" dirty="0" err="1"/>
              <a:t>abreuve</a:t>
            </a:r>
            <a:r>
              <a:rPr lang="en-US" sz="2900" dirty="0"/>
              <a:t> </a:t>
            </a:r>
            <a:r>
              <a:rPr lang="en-US" sz="2900" dirty="0" err="1"/>
              <a:t>nos</a:t>
            </a:r>
            <a:r>
              <a:rPr lang="en-US" sz="2900" dirty="0"/>
              <a:t> </a:t>
            </a:r>
            <a:r>
              <a:rPr lang="en-US" sz="2900" dirty="0" err="1"/>
              <a:t>sillons</a:t>
            </a:r>
            <a:r>
              <a:rPr lang="en-US" sz="2900" dirty="0"/>
              <a:t>.</a:t>
            </a:r>
            <a:endParaRPr lang="el-GR" sz="2900" dirty="0"/>
          </a:p>
          <a:p>
            <a:endParaRPr lang="el-GR" dirty="0"/>
          </a:p>
        </p:txBody>
      </p:sp>
      <p:sp>
        <p:nvSpPr>
          <p:cNvPr id="4" name="Θέση περιεχομένου 3"/>
          <p:cNvSpPr>
            <a:spLocks noGrp="1"/>
          </p:cNvSpPr>
          <p:nvPr>
            <p:ph sz="half" idx="2"/>
          </p:nvPr>
        </p:nvSpPr>
        <p:spPr>
          <a:xfrm>
            <a:off x="4499992" y="764704"/>
            <a:ext cx="4186808" cy="5760640"/>
          </a:xfrm>
        </p:spPr>
        <p:txBody>
          <a:bodyPr>
            <a:noAutofit/>
          </a:bodyPr>
          <a:lstStyle/>
          <a:p>
            <a:r>
              <a:rPr lang="el-GR" sz="1400" dirty="0"/>
              <a:t>Εμπρός παιδιά της Πατρίδας</a:t>
            </a:r>
            <a:br>
              <a:rPr lang="el-GR" sz="1400" dirty="0"/>
            </a:br>
            <a:r>
              <a:rPr lang="el-GR" sz="1400" dirty="0"/>
              <a:t>Η μέρα της δόξας έφθασε</a:t>
            </a:r>
            <a:br>
              <a:rPr lang="el-GR" sz="1400" dirty="0"/>
            </a:br>
            <a:r>
              <a:rPr lang="el-GR" sz="1400" dirty="0"/>
              <a:t>Ενάντια της τυραννίας μας</a:t>
            </a:r>
            <a:br>
              <a:rPr lang="el-GR" sz="1400" dirty="0"/>
            </a:br>
            <a:r>
              <a:rPr lang="el-GR" sz="1400" dirty="0"/>
              <a:t>Το ματωμένο λάβαρο υψώθηκε</a:t>
            </a:r>
            <a:br>
              <a:rPr lang="el-GR" sz="1400" dirty="0"/>
            </a:br>
            <a:r>
              <a:rPr lang="el-GR" sz="1400" dirty="0"/>
              <a:t>Ακούστε τον ήχο στα λιβάδια</a:t>
            </a:r>
            <a:br>
              <a:rPr lang="el-GR" sz="1400" dirty="0"/>
            </a:br>
            <a:r>
              <a:rPr lang="el-GR" sz="1400" dirty="0"/>
              <a:t>Το ουρλιαχτό αυτών των φοβερών στρατιωτών</a:t>
            </a:r>
            <a:br>
              <a:rPr lang="el-GR" sz="1400" dirty="0"/>
            </a:br>
            <a:r>
              <a:rPr lang="el-GR" sz="1400" dirty="0"/>
              <a:t>Έρχονται ανάμεσά μας</a:t>
            </a:r>
            <a:br>
              <a:rPr lang="el-GR" sz="1400" dirty="0"/>
            </a:br>
            <a:r>
              <a:rPr lang="el-GR" sz="1400" dirty="0"/>
              <a:t>Να κόψουν τους λαιμούς των γιων και των συζύγων σας.</a:t>
            </a:r>
          </a:p>
          <a:p>
            <a:r>
              <a:rPr lang="el-GR" sz="1400" dirty="0"/>
              <a:t>Στα όπλα πολίτες</a:t>
            </a:r>
            <a:br>
              <a:rPr lang="el-GR" sz="1400" dirty="0"/>
            </a:br>
            <a:r>
              <a:rPr lang="el-GR" sz="1400" dirty="0"/>
              <a:t>Σχηματίστε τα τάγματά σας</a:t>
            </a:r>
            <a:br>
              <a:rPr lang="el-GR" sz="1400" dirty="0"/>
            </a:br>
            <a:r>
              <a:rPr lang="el-GR" sz="1400" dirty="0"/>
              <a:t>Προελάστε, προελάστε</a:t>
            </a:r>
            <a:br>
              <a:rPr lang="el-GR" sz="1400" dirty="0"/>
            </a:br>
            <a:r>
              <a:rPr lang="el-GR" sz="1400" dirty="0"/>
              <a:t>Αφήστε το μολυσμένο αίμα</a:t>
            </a:r>
            <a:br>
              <a:rPr lang="el-GR" sz="1400" dirty="0"/>
            </a:br>
            <a:r>
              <a:rPr lang="el-GR" sz="1400" dirty="0"/>
              <a:t>Να ποτίσει τα αυλάκια στα χωράφια μας</a:t>
            </a:r>
          </a:p>
          <a:p>
            <a:r>
              <a:rPr lang="el-GR" sz="1400" dirty="0"/>
              <a:t>Ιερή αγάπη για την Πατρίδα</a:t>
            </a:r>
            <a:br>
              <a:rPr lang="el-GR" sz="1400" dirty="0"/>
            </a:br>
            <a:r>
              <a:rPr lang="el-GR" sz="1400" dirty="0"/>
              <a:t>Οδήγησε και στήριξε τα εκδικητικά μας όπλα.</a:t>
            </a:r>
            <a:br>
              <a:rPr lang="el-GR" sz="1400" dirty="0"/>
            </a:br>
            <a:r>
              <a:rPr lang="el-GR" sz="1400" dirty="0"/>
              <a:t>Ελευθερία, λατρευτή Ελευθερία</a:t>
            </a:r>
            <a:br>
              <a:rPr lang="el-GR" sz="1400" dirty="0"/>
            </a:br>
            <a:r>
              <a:rPr lang="el-GR" sz="1400" dirty="0"/>
              <a:t>Μπες στον αγώνα με τους υπερασπιστές σου</a:t>
            </a:r>
            <a:br>
              <a:rPr lang="el-GR" sz="1400" dirty="0"/>
            </a:br>
            <a:r>
              <a:rPr lang="el-GR" sz="1400" dirty="0"/>
              <a:t>Κάτω από τις σημαίες μας, άσε τη νίκη</a:t>
            </a:r>
            <a:br>
              <a:rPr lang="el-GR" sz="1400" dirty="0"/>
            </a:br>
            <a:r>
              <a:rPr lang="el-GR" sz="1400" dirty="0"/>
              <a:t>να σπεύσει σε σένα, ρωμαλέα δύναμη</a:t>
            </a:r>
            <a:br>
              <a:rPr lang="el-GR" sz="1400" dirty="0"/>
            </a:br>
            <a:r>
              <a:rPr lang="el-GR" sz="1400" dirty="0"/>
              <a:t>Έτσι ώστε στο θάνατο οι εχθροί σου Να δουν το θρίαμβό σου και τη δόξα μας.</a:t>
            </a:r>
          </a:p>
          <a:p>
            <a:r>
              <a:rPr lang="el-GR" sz="1400" dirty="0"/>
              <a:t>Στα όπλα πολίτες</a:t>
            </a:r>
            <a:br>
              <a:rPr lang="el-GR" sz="1400" dirty="0"/>
            </a:br>
            <a:r>
              <a:rPr lang="el-GR" sz="1400" dirty="0"/>
              <a:t>Σχηματίστε τα τάγματά σας</a:t>
            </a:r>
            <a:br>
              <a:rPr lang="el-GR" sz="1400" dirty="0"/>
            </a:br>
            <a:r>
              <a:rPr lang="el-GR" sz="1400" dirty="0"/>
              <a:t>Προελάστε, προελάστε</a:t>
            </a:r>
            <a:br>
              <a:rPr lang="el-GR" sz="1400" dirty="0"/>
            </a:br>
            <a:r>
              <a:rPr lang="el-GR" sz="1400" dirty="0"/>
              <a:t>Αφήστε το μολυσμένο αίμα</a:t>
            </a:r>
            <a:br>
              <a:rPr lang="el-GR" sz="1400" dirty="0"/>
            </a:br>
            <a:r>
              <a:rPr lang="el-GR" sz="1400" dirty="0"/>
              <a:t>Να ποτίσει τα αυλάκια στα χωράφια μας</a:t>
            </a:r>
          </a:p>
        </p:txBody>
      </p:sp>
    </p:spTree>
    <p:extLst>
      <p:ext uri="{BB962C8B-B14F-4D97-AF65-F5344CB8AC3E}">
        <p14:creationId xmlns:p14="http://schemas.microsoft.com/office/powerpoint/2010/main" val="780880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Εργασίες</a:t>
            </a:r>
            <a:endParaRPr lang="el-GR" dirty="0"/>
          </a:p>
        </p:txBody>
      </p:sp>
      <p:sp>
        <p:nvSpPr>
          <p:cNvPr id="6" name="Θέση περιεχομένου 5"/>
          <p:cNvSpPr>
            <a:spLocks noGrp="1"/>
          </p:cNvSpPr>
          <p:nvPr>
            <p:ph idx="1"/>
          </p:nvPr>
        </p:nvSpPr>
        <p:spPr>
          <a:xfrm>
            <a:off x="457200" y="1196752"/>
            <a:ext cx="8229600" cy="5472608"/>
          </a:xfrm>
        </p:spPr>
        <p:txBody>
          <a:bodyPr>
            <a:normAutofit/>
          </a:bodyPr>
          <a:lstStyle/>
          <a:p>
            <a:pPr marL="0" indent="0">
              <a:buNone/>
            </a:pPr>
            <a:r>
              <a:rPr lang="el-GR" dirty="0" smtClean="0"/>
              <a:t>	</a:t>
            </a:r>
            <a:r>
              <a:rPr lang="el-GR" sz="2400" dirty="0" smtClean="0"/>
              <a:t>Χωρισμός σε ομάδες</a:t>
            </a:r>
          </a:p>
          <a:p>
            <a:r>
              <a:rPr lang="el-GR" sz="2400" dirty="0" smtClean="0"/>
              <a:t>ΟΜΑΔΑ Α΄: Με τη βοήθεια της καθηγήτριας Πληροφορικής αναζητήστε στο Διαδίκτυο κινηματογραφικές ταινίες που αναφέρονται στη Γαλλική Επανάσταση. Συγκεντρώστε όσες περισσότερες πληροφορίες μπορείτε για τις συγκεκριμένες ταινίες, επιλέξτε μία που νομίζετε ότι αξίζει να τη παρακολουθήσουν όλοι οι συμμαθητές σας.</a:t>
            </a:r>
          </a:p>
          <a:p>
            <a:r>
              <a:rPr lang="el-GR" sz="2400" dirty="0" smtClean="0"/>
              <a:t>ΟΜΑΔΑ Β΄: Αναζητήστε πληροφορίες για τη συμβολή των γυναικών στη Γαλλική Επανάσταση</a:t>
            </a:r>
          </a:p>
          <a:p>
            <a:r>
              <a:rPr lang="el-GR" sz="2400" dirty="0" smtClean="0"/>
              <a:t>ΟΜΑΔΑ Γ΄: Λογοτεχνία και Γαλλική Επανάσταση. Εντοπίστε κείμενα που αναφέρονται στη Γαλλική Επανάσταση και, αφού τα διαβάσετε, επιλέξτε ένα από αυτά να το παρουσιάσετε στην τάξη. </a:t>
            </a:r>
            <a:endParaRPr lang="el-GR" sz="2400" dirty="0"/>
          </a:p>
        </p:txBody>
      </p:sp>
    </p:spTree>
    <p:extLst>
      <p:ext uri="{BB962C8B-B14F-4D97-AF65-F5344CB8AC3E}">
        <p14:creationId xmlns:p14="http://schemas.microsoft.com/office/powerpoint/2010/main" val="543799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2800" dirty="0" smtClean="0"/>
              <a:t>Μαρία Αντουανέτα</a:t>
            </a:r>
            <a:endParaRPr lang="el-GR" sz="2800" dirty="0"/>
          </a:p>
        </p:txBody>
      </p:sp>
      <p:sp>
        <p:nvSpPr>
          <p:cNvPr id="6" name="Θέση περιεχομένου 5"/>
          <p:cNvSpPr>
            <a:spLocks noGrp="1"/>
          </p:cNvSpPr>
          <p:nvPr>
            <p:ph sz="half" idx="2"/>
          </p:nvPr>
        </p:nvSpPr>
        <p:spPr/>
        <p:txBody>
          <a:bodyPr/>
          <a:lstStyle/>
          <a:p>
            <a:pPr algn="just"/>
            <a:r>
              <a:rPr lang="el-GR" sz="2000" dirty="0" smtClean="0"/>
              <a:t>Φροντίδα </a:t>
            </a:r>
            <a:r>
              <a:rPr lang="el-GR" sz="2000" dirty="0"/>
              <a:t>της </a:t>
            </a:r>
            <a:r>
              <a:rPr lang="el-GR" sz="2000" dirty="0" smtClean="0"/>
              <a:t>η εξωτερική </a:t>
            </a:r>
            <a:r>
              <a:rPr lang="el-GR" sz="2000" dirty="0"/>
              <a:t>της </a:t>
            </a:r>
            <a:r>
              <a:rPr lang="el-GR" sz="2000" dirty="0" smtClean="0"/>
              <a:t>εμφάνιση (πολυτελή φορέματα, περίπλοκα χτενίσματα και πολλές περούκες)</a:t>
            </a:r>
          </a:p>
          <a:p>
            <a:pPr algn="just"/>
            <a:r>
              <a:rPr lang="el-GR" sz="2000" dirty="0" smtClean="0"/>
              <a:t>Της αποδίδεται η φράση: «Μα γιατί δεν τρώνε παντεσπάνι;»</a:t>
            </a:r>
          </a:p>
          <a:p>
            <a:pPr algn="just"/>
            <a:r>
              <a:rPr lang="el-GR" sz="2000" dirty="0" smtClean="0"/>
              <a:t>Προσωνύμια:</a:t>
            </a:r>
          </a:p>
          <a:p>
            <a:pPr marL="0" indent="0" algn="just">
              <a:buNone/>
            </a:pPr>
            <a:r>
              <a:rPr lang="el-GR" sz="2000" dirty="0"/>
              <a:t>	</a:t>
            </a:r>
            <a:r>
              <a:rPr lang="el-GR" sz="2000" dirty="0" err="1" smtClean="0"/>
              <a:t>Αυστριακιά</a:t>
            </a:r>
            <a:r>
              <a:rPr lang="el-GR" sz="2000" dirty="0" smtClean="0"/>
              <a:t> Λύκαινα,</a:t>
            </a:r>
          </a:p>
          <a:p>
            <a:pPr marL="0" indent="0" algn="just">
              <a:buNone/>
            </a:pPr>
            <a:r>
              <a:rPr lang="el-GR" sz="2000" dirty="0"/>
              <a:t>	</a:t>
            </a:r>
            <a:r>
              <a:rPr lang="el-GR" sz="2000" dirty="0" smtClean="0"/>
              <a:t>Κότα της Αυστρίας</a:t>
            </a:r>
          </a:p>
          <a:p>
            <a:pPr marL="0" indent="0" algn="just">
              <a:buNone/>
            </a:pPr>
            <a:r>
              <a:rPr lang="el-GR" sz="2000" dirty="0"/>
              <a:t>	</a:t>
            </a:r>
            <a:r>
              <a:rPr lang="el-GR" sz="2000" dirty="0" smtClean="0"/>
              <a:t>Η κυρία έλλειμμα</a:t>
            </a:r>
          </a:p>
          <a:p>
            <a:pPr algn="just"/>
            <a:endParaRPr lang="el-GR" sz="2000" dirty="0"/>
          </a:p>
          <a:p>
            <a:pPr algn="just"/>
            <a:endParaRPr lang="el-GR" dirty="0"/>
          </a:p>
        </p:txBody>
      </p:sp>
      <p:pic>
        <p:nvPicPr>
          <p:cNvPr id="7" name="Θέση περιεχομένου 12" descr="http://kollima.gr/wp-content/uploads/2014/01/310.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3888432" cy="4464496"/>
          </a:xfrm>
          <a:prstGeom prst="rect">
            <a:avLst/>
          </a:prstGeom>
          <a:noFill/>
          <a:ln>
            <a:noFill/>
          </a:ln>
        </p:spPr>
      </p:pic>
    </p:spTree>
    <p:extLst>
      <p:ext uri="{BB962C8B-B14F-4D97-AF65-F5344CB8AC3E}">
        <p14:creationId xmlns:p14="http://schemas.microsoft.com/office/powerpoint/2010/main" val="2126305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οργάνωση της γαλλικής κοινωνίας</a:t>
            </a:r>
            <a:endParaRPr lang="el-GR" dirty="0"/>
          </a:p>
        </p:txBody>
      </p:sp>
      <p:sp>
        <p:nvSpPr>
          <p:cNvPr id="7" name="Θέση περιεχομένου 6"/>
          <p:cNvSpPr>
            <a:spLocks noGrp="1"/>
          </p:cNvSpPr>
          <p:nvPr>
            <p:ph sz="half" idx="1"/>
          </p:nvPr>
        </p:nvSpPr>
        <p:spPr>
          <a:xfrm>
            <a:off x="457200" y="1700808"/>
            <a:ext cx="6923112" cy="4425355"/>
          </a:xfrm>
        </p:spPr>
        <p:txBody>
          <a:bodyPr/>
          <a:lstStyle/>
          <a:p>
            <a:r>
              <a:rPr lang="el-GR" dirty="0" smtClean="0">
                <a:solidFill>
                  <a:srgbClr val="FF0000"/>
                </a:solidFill>
              </a:rPr>
              <a:t>1. Κλήρος </a:t>
            </a:r>
            <a:r>
              <a:rPr lang="el-GR" dirty="0" smtClean="0"/>
              <a:t> 	έχουν όλα τα προνόμια</a:t>
            </a:r>
            <a:endParaRPr lang="el-GR" dirty="0" smtClean="0">
              <a:solidFill>
                <a:srgbClr val="FF0000"/>
              </a:solidFill>
            </a:endParaRPr>
          </a:p>
          <a:p>
            <a:r>
              <a:rPr lang="el-GR" dirty="0" smtClean="0">
                <a:solidFill>
                  <a:srgbClr val="FF0000"/>
                </a:solidFill>
              </a:rPr>
              <a:t>2. Ευγενείς</a:t>
            </a:r>
          </a:p>
          <a:p>
            <a:endParaRPr lang="el-GR" dirty="0" smtClean="0">
              <a:solidFill>
                <a:srgbClr val="FF0000"/>
              </a:solidFill>
            </a:endParaRPr>
          </a:p>
          <a:p>
            <a:r>
              <a:rPr lang="el-GR" dirty="0" smtClean="0">
                <a:solidFill>
                  <a:srgbClr val="FF0000"/>
                </a:solidFill>
              </a:rPr>
              <a:t>3 . Τρίτη τάξη 		</a:t>
            </a:r>
            <a:r>
              <a:rPr lang="el-GR" dirty="0" smtClean="0"/>
              <a:t>μόνο υποχρεώσεις</a:t>
            </a:r>
          </a:p>
          <a:p>
            <a:pPr marL="0" indent="0">
              <a:buNone/>
            </a:pPr>
            <a:r>
              <a:rPr lang="el-GR" dirty="0">
                <a:solidFill>
                  <a:srgbClr val="FF0000"/>
                </a:solidFill>
              </a:rPr>
              <a:t> </a:t>
            </a:r>
            <a:r>
              <a:rPr lang="el-GR" dirty="0" smtClean="0">
                <a:solidFill>
                  <a:srgbClr val="FF0000"/>
                </a:solidFill>
              </a:rPr>
              <a:t> </a:t>
            </a:r>
            <a:r>
              <a:rPr lang="el-GR" dirty="0" smtClean="0"/>
              <a:t>και μόνο αυτή συνεισφέρει στα έσοδα του κράτους με βαριά φορολογία</a:t>
            </a:r>
            <a:endParaRPr lang="el-GR" dirty="0" smtClean="0">
              <a:solidFill>
                <a:srgbClr val="FF0000"/>
              </a:solidFill>
            </a:endParaRPr>
          </a:p>
          <a:p>
            <a:endParaRPr lang="el-GR" dirty="0">
              <a:solidFill>
                <a:srgbClr val="FF0000"/>
              </a:solidFill>
            </a:endParaRPr>
          </a:p>
        </p:txBody>
      </p:sp>
      <p:sp>
        <p:nvSpPr>
          <p:cNvPr id="9" name="Δεξιά αγκύλη 8"/>
          <p:cNvSpPr/>
          <p:nvPr/>
        </p:nvSpPr>
        <p:spPr>
          <a:xfrm>
            <a:off x="2915816" y="1844824"/>
            <a:ext cx="73152"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Δεξιό βέλος 9"/>
          <p:cNvSpPr/>
          <p:nvPr/>
        </p:nvSpPr>
        <p:spPr>
          <a:xfrm>
            <a:off x="2994637" y="32586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02032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οργάνωση της γαλλικής κοινωνίας</a:t>
            </a:r>
            <a:endParaRPr lang="el-GR" dirty="0"/>
          </a:p>
        </p:txBody>
      </p:sp>
      <p:pic>
        <p:nvPicPr>
          <p:cNvPr id="8" name="Θέση περιεχομένου 7" descr="http://image.slidesharecdn.com/random-130930130613-phpapp01/95/-4-638.jpg?cb=1380564445"/>
          <p:cNvPicPr>
            <a:picLocks noGrp="1"/>
          </p:cNvPicPr>
          <p:nvPr>
            <p:ph idx="1"/>
          </p:nvPr>
        </p:nvPicPr>
        <p:blipFill rotWithShape="1">
          <a:blip r:embed="rId2">
            <a:extLst>
              <a:ext uri="{28A0092B-C50C-407E-A947-70E740481C1C}">
                <a14:useLocalDpi xmlns:a14="http://schemas.microsoft.com/office/drawing/2010/main" val="0"/>
              </a:ext>
            </a:extLst>
          </a:blip>
          <a:srcRect l="6679" t="3125" r="6498" b="7678"/>
          <a:stretch/>
        </p:blipFill>
        <p:spPr bwMode="auto">
          <a:xfrm>
            <a:off x="827584" y="1340768"/>
            <a:ext cx="7632848" cy="52565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378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88641"/>
            <a:ext cx="3610744" cy="864095"/>
          </a:xfrm>
        </p:spPr>
        <p:txBody>
          <a:bodyPr>
            <a:normAutofit/>
          </a:bodyPr>
          <a:lstStyle/>
          <a:p>
            <a:r>
              <a:rPr lang="el-GR" sz="1600" dirty="0" smtClean="0"/>
              <a:t>Γελοιογραφία που απεικονίζει την Τρίτη τάξη να κουβαλά τον κλήρο και την αριστοκρατία</a:t>
            </a:r>
            <a:endParaRPr lang="el-GR" sz="1600" dirty="0"/>
          </a:p>
        </p:txBody>
      </p:sp>
      <p:pic>
        <p:nvPicPr>
          <p:cNvPr id="4" name="Θέση περιεχομένου 3" descr="http://image.slidesharecdn.com/random-120925102759-phpapp02/95/3-4-638.jpg?cb=1411407359"/>
          <p:cNvPicPr>
            <a:picLocks noGrp="1"/>
          </p:cNvPicPr>
          <p:nvPr>
            <p:ph sz="half" idx="2"/>
          </p:nvPr>
        </p:nvPicPr>
        <p:blipFill rotWithShape="1">
          <a:blip r:embed="rId2">
            <a:extLst>
              <a:ext uri="{28A0092B-C50C-407E-A947-70E740481C1C}">
                <a14:useLocalDpi xmlns:a14="http://schemas.microsoft.com/office/drawing/2010/main" val="0"/>
              </a:ext>
            </a:extLst>
          </a:blip>
          <a:srcRect l="42179" t="16850" r="20100" b="23773"/>
          <a:stretch/>
        </p:blipFill>
        <p:spPr bwMode="auto">
          <a:xfrm>
            <a:off x="251520" y="1196752"/>
            <a:ext cx="3888432" cy="4608512"/>
          </a:xfrm>
          <a:prstGeom prst="rect">
            <a:avLst/>
          </a:prstGeom>
          <a:noFill/>
          <a:ln>
            <a:noFill/>
          </a:ln>
          <a:extLst>
            <a:ext uri="{53640926-AAD7-44D8-BBD7-CCE9431645EC}">
              <a14:shadowObscured xmlns:a14="http://schemas.microsoft.com/office/drawing/2010/main"/>
            </a:ext>
          </a:extLst>
        </p:spPr>
      </p:pic>
      <p:sp>
        <p:nvSpPr>
          <p:cNvPr id="10" name="Θέση κειμένου 9"/>
          <p:cNvSpPr>
            <a:spLocks noGrp="1"/>
          </p:cNvSpPr>
          <p:nvPr>
            <p:ph type="body" sz="quarter" idx="3"/>
          </p:nvPr>
        </p:nvSpPr>
        <p:spPr>
          <a:xfrm>
            <a:off x="4572000" y="0"/>
            <a:ext cx="4113783" cy="1844824"/>
          </a:xfrm>
        </p:spPr>
        <p:txBody>
          <a:bodyPr>
            <a:noAutofit/>
          </a:bodyPr>
          <a:lstStyle/>
          <a:p>
            <a:r>
              <a:rPr lang="el-GR" sz="1600" dirty="0" smtClean="0"/>
              <a:t>Σκίτσο που σατιρίζει την οικονομική κατάσταση της Γαλλίας στη δεκαετία του 1780. Ο Λουδοβίκος ΙΣΤ΄ και ο υπουργός Οικονομικών μπροστά σε άδεια σεντούκια , ενώ ένας αριστοκράτης και ένας κληρικός φεύγουν φορτωμένοι με τσουβάλια χρήματα </a:t>
            </a:r>
            <a:endParaRPr lang="el-GR" sz="1600" dirty="0"/>
          </a:p>
        </p:txBody>
      </p:sp>
      <p:pic>
        <p:nvPicPr>
          <p:cNvPr id="8" name="Θέση περιεχομένου 7" descr="http://image.slidesharecdn.com/random-120925102759-phpapp02/95/3-5-638.jpg?cb=1411407359"/>
          <p:cNvPicPr>
            <a:picLocks noGrp="1"/>
          </p:cNvPicPr>
          <p:nvPr>
            <p:ph sz="quarter" idx="4"/>
          </p:nvPr>
        </p:nvPicPr>
        <p:blipFill rotWithShape="1">
          <a:blip r:embed="rId3">
            <a:extLst>
              <a:ext uri="{28A0092B-C50C-407E-A947-70E740481C1C}">
                <a14:useLocalDpi xmlns:a14="http://schemas.microsoft.com/office/drawing/2010/main" val="0"/>
              </a:ext>
            </a:extLst>
          </a:blip>
          <a:srcRect l="10877" t="26451" r="16796" b="10086"/>
          <a:stretch/>
        </p:blipFill>
        <p:spPr bwMode="auto">
          <a:xfrm>
            <a:off x="4499992" y="1844824"/>
            <a:ext cx="4464496" cy="4248472"/>
          </a:xfrm>
          <a:prstGeom prst="rect">
            <a:avLst/>
          </a:prstGeom>
          <a:noFill/>
          <a:ln>
            <a:noFill/>
          </a:ln>
        </p:spPr>
      </p:pic>
    </p:spTree>
    <p:extLst>
      <p:ext uri="{BB962C8B-B14F-4D97-AF65-F5344CB8AC3E}">
        <p14:creationId xmlns:p14="http://schemas.microsoft.com/office/powerpoint/2010/main" val="2597006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sz="3600" dirty="0" smtClean="0"/>
              <a:t>Ο Λουδοβίκος ΙΣΤ΄ μοιράζει τρόφιμα σε φτωχούς αγρότες το χειμώνα του 1879</a:t>
            </a:r>
            <a:endParaRPr lang="el-GR" sz="3600" dirty="0"/>
          </a:p>
        </p:txBody>
      </p:sp>
      <p:pic>
        <p:nvPicPr>
          <p:cNvPr id="7" name="Θέση περιεχομένου 6" descr="http://image.slidesharecdn.com/7-4-140405052319-phpapp02/95/7-4-9-638.jpg?cb=1396694612"/>
          <p:cNvPicPr>
            <a:picLocks noGrp="1"/>
          </p:cNvPicPr>
          <p:nvPr>
            <p:ph idx="1"/>
          </p:nvPr>
        </p:nvPicPr>
        <p:blipFill rotWithShape="1">
          <a:blip r:embed="rId2">
            <a:extLst>
              <a:ext uri="{28A0092B-C50C-407E-A947-70E740481C1C}">
                <a14:useLocalDpi xmlns:a14="http://schemas.microsoft.com/office/drawing/2010/main" val="0"/>
              </a:ext>
            </a:extLst>
          </a:blip>
          <a:srcRect l="56136" t="19955" r="1626" b="21382"/>
          <a:stretch/>
        </p:blipFill>
        <p:spPr bwMode="auto">
          <a:xfrm>
            <a:off x="1835696" y="1556792"/>
            <a:ext cx="5472608" cy="48965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1916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smtClean="0"/>
              <a:t>Τα γεγονότα της Γαλλικής Επανάστασης</a:t>
            </a:r>
            <a:endParaRPr lang="el-GR" dirty="0"/>
          </a:p>
        </p:txBody>
      </p:sp>
      <p:sp>
        <p:nvSpPr>
          <p:cNvPr id="6" name="Θέση περιεχομένου 5"/>
          <p:cNvSpPr>
            <a:spLocks noGrp="1"/>
          </p:cNvSpPr>
          <p:nvPr>
            <p:ph idx="1"/>
          </p:nvPr>
        </p:nvSpPr>
        <p:spPr>
          <a:xfrm>
            <a:off x="457200" y="1600200"/>
            <a:ext cx="8229600" cy="5069160"/>
          </a:xfrm>
        </p:spPr>
        <p:txBody>
          <a:bodyPr/>
          <a:lstStyle/>
          <a:p>
            <a:pPr marL="0" indent="0">
              <a:buNone/>
            </a:pPr>
            <a:r>
              <a:rPr lang="el-GR" sz="2800" dirty="0" smtClean="0"/>
              <a:t>Εξαιτίας των προβλημάτων που προκάλεσε η πείνα του 1788-1789 </a:t>
            </a:r>
          </a:p>
          <a:p>
            <a:pPr>
              <a:buFont typeface="Wingdings" panose="05000000000000000000" pitchFamily="2" charset="2"/>
              <a:buChar char="Ø"/>
            </a:pPr>
            <a:r>
              <a:rPr lang="el-GR" sz="2800" dirty="0"/>
              <a:t> </a:t>
            </a:r>
            <a:r>
              <a:rPr lang="el-GR" sz="2800" dirty="0" smtClean="0"/>
              <a:t>5 Μαΐου 1789 		Σύγκληση γενικής Συνέλευσης των τριών τάξεων από τον Λουδοβίκο ΙΣΤ΄ 	   επιβολή νέων φόρων, άρνηση οποιασδήποτε μεταρρύθμισης</a:t>
            </a:r>
            <a:r>
              <a:rPr lang="el-GR" dirty="0" smtClean="0"/>
              <a:t>. 	</a:t>
            </a:r>
            <a:endParaRPr lang="el-GR" dirty="0"/>
          </a:p>
        </p:txBody>
      </p:sp>
      <p:sp>
        <p:nvSpPr>
          <p:cNvPr id="7" name="Δεξιό βέλος 6"/>
          <p:cNvSpPr/>
          <p:nvPr/>
        </p:nvSpPr>
        <p:spPr>
          <a:xfrm>
            <a:off x="3131840" y="25166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εξιό βέλος 7"/>
          <p:cNvSpPr/>
          <p:nvPr/>
        </p:nvSpPr>
        <p:spPr>
          <a:xfrm>
            <a:off x="7173063" y="30013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Εικόνα 8" descr="http://image.slidesharecdn.com/random-130930130613-phpapp01/95/-7-638.jpg?cb=1380564445"/>
          <p:cNvPicPr/>
          <p:nvPr/>
        </p:nvPicPr>
        <p:blipFill rotWithShape="1">
          <a:blip r:embed="rId2">
            <a:extLst>
              <a:ext uri="{28A0092B-C50C-407E-A947-70E740481C1C}">
                <a14:useLocalDpi xmlns:a14="http://schemas.microsoft.com/office/drawing/2010/main" val="0"/>
              </a:ext>
            </a:extLst>
          </a:blip>
          <a:srcRect l="67148" t="28370" r="4332" b="12005"/>
          <a:stretch/>
        </p:blipFill>
        <p:spPr bwMode="auto">
          <a:xfrm>
            <a:off x="6726163" y="3976139"/>
            <a:ext cx="1872208" cy="27363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1079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1178</TotalTime>
  <Words>1017</Words>
  <Application>Microsoft Office PowerPoint</Application>
  <PresentationFormat>Προβολή στην οθόνη (4:3)</PresentationFormat>
  <Paragraphs>247</Paragraphs>
  <Slides>39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Θέμα του Office</vt:lpstr>
      <vt:lpstr>Η έκρηξη και η εξέλιξη της Γαλλικής Επανάστασης 1789-1794</vt:lpstr>
      <vt:lpstr>Η κατάσταση της Γαλλίας πριν τη Γαλλική επανάσταση</vt:lpstr>
      <vt:lpstr>Οργάνωση της γαλλικής κοινωνίας Λουδοβίκος ΙΣΤ΄ 1774-1792</vt:lpstr>
      <vt:lpstr>Μαρία Αντουανέτα</vt:lpstr>
      <vt:lpstr>Η οργάνωση της γαλλικής κοινωνίας</vt:lpstr>
      <vt:lpstr>Η οργάνωση της γαλλικής κοινωνίας</vt:lpstr>
      <vt:lpstr>Παρουσίαση του PowerPoint</vt:lpstr>
      <vt:lpstr>Ο Λουδοβίκος ΙΣΤ΄ μοιράζει τρόφιμα σε φτωχούς αγρότες το χειμώνα του 1879</vt:lpstr>
      <vt:lpstr>Τα γεγονότα της Γαλλικής Επανάστασης</vt:lpstr>
      <vt:lpstr>Παρουσίαση του PowerPoint</vt:lpstr>
      <vt:lpstr>Τα γεγονότα της Γαλλικής Επανάστασης</vt:lpstr>
      <vt:lpstr>Ο «όρκος του σφαιριστηρίου». Σχέδιο του  1791του Γάλλου Jacques Louis David </vt:lpstr>
      <vt:lpstr>Τα γεγονότα της Γαλλικής Επανάστασης</vt:lpstr>
      <vt:lpstr>Γεγονότα της Γαλλικής Επανάστασης</vt:lpstr>
      <vt:lpstr>Παρουσίαση του PowerPoint</vt:lpstr>
      <vt:lpstr>Αντίδραση του Λουδοβίκου</vt:lpstr>
      <vt:lpstr>Συντακτική Συνέλευση</vt:lpstr>
      <vt:lpstr>Το κείμενο της Διακήρυξης (βασισμένο στις αρχές του Διαφωτισμού-κατάργηση όλων των προνομίων των ευγενών) </vt:lpstr>
      <vt:lpstr>   Γεγονότα της Γαλλικής Επανάστασης   5 Οκτωβρίου 1789 Σκίτσο του 1790 που απεικονίζει την πορεία των γυναικών προς τις Βερσαλλίες (προάστιο του Παρισιού, όπου βρισκόταν το παλάτι) για να ζητήσουν ψωμί από το βασιλιά. </vt:lpstr>
      <vt:lpstr>Πολιτικές εξελίξεις των ετών1789-1791 </vt:lpstr>
      <vt:lpstr>Παρουσίαση του PowerPoint</vt:lpstr>
      <vt:lpstr>Συντακτική Συνέλευση</vt:lpstr>
      <vt:lpstr>Λέσχες</vt:lpstr>
      <vt:lpstr>Συντακτική Συνέλευση </vt:lpstr>
      <vt:lpstr>Παρουσίαση του PowerPoint</vt:lpstr>
      <vt:lpstr>Προβλήματα της Νομοθετικής Συνέλευσης</vt:lpstr>
      <vt:lpstr>Ήττες στον πόλεμο  και ύποπτη στάση του βασιλιά προκαλούν εξέγερση του λαού. 10 Αυγούστου 1792: Κατάληψη ανακτόρων του Κεραμεικού Ο βασιλιάς κηρύσσεται έκπτωτος Ανάθεση της εκτελεστικής εξουσίας σε συμβούλιο με επικεφαλής τον Δαντόν </vt:lpstr>
      <vt:lpstr>Εξελίξεις μετά τις εκλογές (Σεπτέμβρης του 1791)</vt:lpstr>
      <vt:lpstr>Η δεύτερη φάση της Γαλλικής επανάστασης (Σεπτέμβριος 1792-Ιούλιος 1794</vt:lpstr>
      <vt:lpstr>Ο αποκεφαλισμός του Λουδοβίκου ΙΣΤ΄- Χαρακτικό με τη Μαρία Αντουανέτα τη στιγμή που οδηγείται στη γκιλοτίνα</vt:lpstr>
      <vt:lpstr>Αναπαράσταση εκτέλεσης σε γκιλοτίνα</vt:lpstr>
      <vt:lpstr>Η δεύτερη φάση της Γαλλικής επανάστασης</vt:lpstr>
      <vt:lpstr>Επαναστατική κυβέρνηση</vt:lpstr>
      <vt:lpstr>Μαξιμιλιανός Ροβεσπιέρος 1758-1794</vt:lpstr>
      <vt:lpstr>Αποτελέσματα</vt:lpstr>
      <vt:lpstr>Μαξιμιλιανός Ροβεσπιέρος (1758-1794)</vt:lpstr>
      <vt:lpstr>Η Μασσαλιώτιδα</vt:lpstr>
      <vt:lpstr>Ο Εθνικός Ύμνος της Γαλλίας</vt:lpstr>
      <vt:lpstr>Εργασίες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admin</dc:creator>
  <cp:lastModifiedBy>admin</cp:lastModifiedBy>
  <cp:revision>94</cp:revision>
  <dcterms:created xsi:type="dcterms:W3CDTF">2014-09-29T17:53:51Z</dcterms:created>
  <dcterms:modified xsi:type="dcterms:W3CDTF">2015-01-11T09:17:36Z</dcterms:modified>
</cp:coreProperties>
</file>